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4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5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6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  <p:sldMasterId id="2147483692" r:id="rId2"/>
    <p:sldMasterId id="2147483697" r:id="rId3"/>
    <p:sldMasterId id="2147483702" r:id="rId4"/>
    <p:sldMasterId id="2147483707" r:id="rId5"/>
    <p:sldMasterId id="2147483712" r:id="rId6"/>
    <p:sldMasterId id="2147483717" r:id="rId7"/>
  </p:sldMasterIdLst>
  <p:notesMasterIdLst>
    <p:notesMasterId r:id="rId32"/>
  </p:notesMasterIdLst>
  <p:handoutMasterIdLst>
    <p:handoutMasterId r:id="rId33"/>
  </p:handoutMasterIdLst>
  <p:sldIdLst>
    <p:sldId id="333" r:id="rId8"/>
    <p:sldId id="311" r:id="rId9"/>
    <p:sldId id="324" r:id="rId10"/>
    <p:sldId id="327" r:id="rId11"/>
    <p:sldId id="310" r:id="rId12"/>
    <p:sldId id="336" r:id="rId13"/>
    <p:sldId id="337" r:id="rId14"/>
    <p:sldId id="341" r:id="rId15"/>
    <p:sldId id="325" r:id="rId16"/>
    <p:sldId id="329" r:id="rId17"/>
    <p:sldId id="338" r:id="rId18"/>
    <p:sldId id="339" r:id="rId19"/>
    <p:sldId id="330" r:id="rId20"/>
    <p:sldId id="314" r:id="rId21"/>
    <p:sldId id="340" r:id="rId22"/>
    <p:sldId id="318" r:id="rId23"/>
    <p:sldId id="334" r:id="rId24"/>
    <p:sldId id="335" r:id="rId25"/>
    <p:sldId id="315" r:id="rId26"/>
    <p:sldId id="316" r:id="rId27"/>
    <p:sldId id="322" r:id="rId28"/>
    <p:sldId id="323" r:id="rId29"/>
    <p:sldId id="321" r:id="rId30"/>
    <p:sldId id="320" r:id="rId31"/>
  </p:sldIdLst>
  <p:sldSz cx="9144000" cy="6858000" type="screen4x3"/>
  <p:notesSz cx="6799263" cy="99298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aelle GUYADER" initials="GG" lastIdx="5" clrIdx="0">
    <p:extLst>
      <p:ext uri="{19B8F6BF-5375-455C-9EA6-DF929625EA0E}">
        <p15:presenceInfo xmlns:p15="http://schemas.microsoft.com/office/powerpoint/2012/main" userId="S-1-5-21-407596016-3508595080-2373327207-4796" providerId="AD"/>
      </p:ext>
    </p:extLst>
  </p:cmAuthor>
  <p:cmAuthor id="2" name="Sophie NEGELLEN" initials="SN" lastIdx="2" clrIdx="1">
    <p:extLst>
      <p:ext uri="{19B8F6BF-5375-455C-9EA6-DF929625EA0E}">
        <p15:presenceInfo xmlns:p15="http://schemas.microsoft.com/office/powerpoint/2012/main" userId="S-1-5-21-407596016-3508595080-2373327207-4969" providerId="AD"/>
      </p:ext>
    </p:extLst>
  </p:cmAuthor>
  <p:cmAuthor id="3" name="Laure de LIGNIVILLE" initials="LD" lastIdx="6" clrIdx="2">
    <p:extLst>
      <p:ext uri="{19B8F6BF-5375-455C-9EA6-DF929625EA0E}">
        <p15:presenceInfo xmlns:p15="http://schemas.microsoft.com/office/powerpoint/2012/main" userId="Laure de LIGNIVILLE" providerId="None"/>
      </p:ext>
    </p:extLst>
  </p:cmAuthor>
  <p:cmAuthor id="4" name="CVE / DA" initials="CV" lastIdx="1" clrIdx="3">
    <p:extLst>
      <p:ext uri="{19B8F6BF-5375-455C-9EA6-DF929625EA0E}">
        <p15:presenceInfo xmlns:p15="http://schemas.microsoft.com/office/powerpoint/2012/main" userId="CVE / DA" providerId="None"/>
      </p:ext>
    </p:extLst>
  </p:cmAuthor>
  <p:cmAuthor id="5" name="Mathilde GEYNET" initials="MG" lastIdx="7" clrIdx="4">
    <p:extLst>
      <p:ext uri="{19B8F6BF-5375-455C-9EA6-DF929625EA0E}">
        <p15:presenceInfo xmlns:p15="http://schemas.microsoft.com/office/powerpoint/2012/main" userId="S-1-5-21-407596016-3508595080-2373327207-357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F9FB"/>
    <a:srgbClr val="E7F2F6"/>
    <a:srgbClr val="CFE5ED"/>
    <a:srgbClr val="F0F7FA"/>
    <a:srgbClr val="FFFFFF"/>
    <a:srgbClr val="BCDBE6"/>
    <a:srgbClr val="9BC9D9"/>
    <a:srgbClr val="00B3CC"/>
    <a:srgbClr val="EF7D00"/>
    <a:srgbClr val="0096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Style léger 2 - Accentuation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08FB837D-C827-4EFA-A057-4D05807E0F7C}" styleName="Style à thème 1 - Accentuation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D27102A9-8310-4765-A935-A1911B00CA55}" styleName="Style léger 1 - Accentuation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16DA210-FB5B-4158-B5E0-FEB733F419BA}" styleName="Style clair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503" autoAdjust="0"/>
    <p:restoredTop sz="94671"/>
  </p:normalViewPr>
  <p:slideViewPr>
    <p:cSldViewPr snapToGrid="0" snapToObjects="1" showGuides="1">
      <p:cViewPr varScale="1">
        <p:scale>
          <a:sx n="80" d="100"/>
          <a:sy n="80" d="100"/>
        </p:scale>
        <p:origin x="412" y="6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34" Type="http://schemas.openxmlformats.org/officeDocument/2006/relationships/commentAuthors" Target="commentAuthor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viewProps" Target="view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5" dt="2025-04-28T11:26:56.387" idx="7">
    <p:pos x="3247" y="927"/>
    <p:text>suggestion d'ajouter cette précision</p:text>
    <p:extLst mod="1">
      <p:ext uri="{C676402C-5697-4E1C-873F-D02D1690AC5C}">
        <p15:threadingInfo xmlns:p15="http://schemas.microsoft.com/office/powerpoint/2012/main" timeZoneBias="-12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1275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9F78BA-0A40-4647-A5DB-814B4BF158F1}" type="datetimeFigureOut">
              <a:rPr lang="fr-FR" smtClean="0"/>
              <a:t>12/05/2025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1338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1275" y="9431338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AD7F5F-3325-42CB-BE0B-99C27B219BC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3779823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1342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44F5D4-00EF-824A-8B14-2880B738EF14}" type="datetimeFigureOut">
              <a:rPr lang="fr-FR" smtClean="0"/>
              <a:t>12/05/2025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5637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927" y="4778722"/>
            <a:ext cx="5439410" cy="3909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1342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ADA564-2F49-2C46-B36F-403BFFE6EB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0556020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ADA564-2F49-2C46-B36F-403BFFE6EBC7}" type="slidenum">
              <a:rPr lang="fr-FR" smtClean="0"/>
              <a:t>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161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3ADA564-2F49-2C46-B36F-403BFFE6EBC7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02559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ADA564-2F49-2C46-B36F-403BFFE6EBC7}" type="slidenum">
              <a:rPr lang="fr-FR" smtClean="0"/>
              <a:t>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26445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6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7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0730" y="689018"/>
            <a:ext cx="7108832" cy="997739"/>
          </a:xfrm>
        </p:spPr>
        <p:txBody>
          <a:bodyPr anchor="b">
            <a:normAutofit/>
          </a:bodyPr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80730" y="2423604"/>
            <a:ext cx="7108832" cy="3888419"/>
          </a:xfrm>
        </p:spPr>
        <p:txBody>
          <a:bodyPr>
            <a:normAutofit/>
          </a:bodyPr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Cliquez pour modifier le style des sous-titres du masque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="" xmlns:a16="http://schemas.microsoft.com/office/drawing/2014/main" id="{A7DFC2B9-84BB-5945-8A3A-59C77FB38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85200" y="6311016"/>
            <a:ext cx="390526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ED94176-575F-489E-AEE6-88F7245F3846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576012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e l’image 8">
            <a:extLst>
              <a:ext uri="{FF2B5EF4-FFF2-40B4-BE49-F238E27FC236}">
                <a16:creationId xmlns="" xmlns:a16="http://schemas.microsoft.com/office/drawing/2014/main" id="{5291A949-F2A1-E34E-947C-99536171144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629150" y="1665288"/>
            <a:ext cx="3886200" cy="4511675"/>
          </a:xfrm>
        </p:spPr>
        <p:txBody>
          <a:bodyPr/>
          <a:lstStyle/>
          <a:p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665288"/>
            <a:ext cx="3886200" cy="4511675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8D68-E3A0-0E4E-9B47-1D0349E6193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9688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="" xmlns:a16="http://schemas.microsoft.com/office/drawing/2014/main" id="{50F819BC-1782-8F41-8010-7CA73385B13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598" y="2215978"/>
            <a:ext cx="4631963" cy="2174789"/>
          </a:xfrm>
        </p:spPr>
        <p:txBody>
          <a:bodyPr anchor="b">
            <a:normAutofit/>
          </a:bodyPr>
          <a:lstStyle>
            <a:lvl1pPr algn="l">
              <a:defRPr sz="35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57600" y="4829476"/>
            <a:ext cx="4631962" cy="1655762"/>
          </a:xfrm>
        </p:spPr>
        <p:txBody>
          <a:bodyPr>
            <a:normAutofit/>
          </a:bodyPr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Cliquez pour modifier le style des sous-titres du masque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81137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="" xmlns:a16="http://schemas.microsoft.com/office/drawing/2014/main" id="{C3869412-7ABA-5F4F-B956-EA584E9FDEE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598" y="1738184"/>
            <a:ext cx="4258964" cy="4761470"/>
          </a:xfrm>
        </p:spPr>
        <p:txBody>
          <a:bodyPr anchor="ctr">
            <a:normAutofit/>
          </a:bodyPr>
          <a:lstStyle>
            <a:lvl1pPr algn="l">
              <a:defRPr sz="35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="" xmlns:a16="http://schemas.microsoft.com/office/drawing/2014/main" id="{A7DFC2B9-84BB-5945-8A3A-59C77FB38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85200" y="6311016"/>
            <a:ext cx="390526" cy="365125"/>
          </a:xfrm>
        </p:spPr>
        <p:txBody>
          <a:bodyPr/>
          <a:lstStyle/>
          <a:p>
            <a:fld id="{ADE18D68-E3A0-0E4E-9B47-1D0349E6193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59294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8D68-E3A0-0E4E-9B47-1D0349E6193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4984134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665288"/>
            <a:ext cx="3886200" cy="4511675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665288"/>
            <a:ext cx="3886200" cy="4511675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8D68-E3A0-0E4E-9B47-1D0349E6193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2938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e l’image 8">
            <a:extLst>
              <a:ext uri="{FF2B5EF4-FFF2-40B4-BE49-F238E27FC236}">
                <a16:creationId xmlns="" xmlns:a16="http://schemas.microsoft.com/office/drawing/2014/main" id="{5291A949-F2A1-E34E-947C-99536171144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629150" y="1665288"/>
            <a:ext cx="3886200" cy="4511675"/>
          </a:xfrm>
        </p:spPr>
        <p:txBody>
          <a:bodyPr/>
          <a:lstStyle/>
          <a:p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665288"/>
            <a:ext cx="3886200" cy="4511675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8D68-E3A0-0E4E-9B47-1D0349E6193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59864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598" y="2215978"/>
            <a:ext cx="4631963" cy="2174789"/>
          </a:xfrm>
        </p:spPr>
        <p:txBody>
          <a:bodyPr anchor="b">
            <a:normAutofit/>
          </a:bodyPr>
          <a:lstStyle>
            <a:lvl1pPr algn="l">
              <a:defRPr sz="35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57600" y="4829476"/>
            <a:ext cx="4631962" cy="1655762"/>
          </a:xfrm>
        </p:spPr>
        <p:txBody>
          <a:bodyPr>
            <a:normAutofit/>
          </a:bodyPr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Cliquez pour modifier le style des sous-titres du masque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60793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="" xmlns:a16="http://schemas.microsoft.com/office/drawing/2014/main" id="{F9A82A70-C5B2-3348-A949-C07F7C259F2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598" y="1738184"/>
            <a:ext cx="4258964" cy="4761470"/>
          </a:xfrm>
        </p:spPr>
        <p:txBody>
          <a:bodyPr anchor="ctr">
            <a:normAutofit/>
          </a:bodyPr>
          <a:lstStyle>
            <a:lvl1pPr algn="l">
              <a:defRPr sz="35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="" xmlns:a16="http://schemas.microsoft.com/office/drawing/2014/main" id="{A7DFC2B9-84BB-5945-8A3A-59C77FB38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85200" y="6311016"/>
            <a:ext cx="390526" cy="365125"/>
          </a:xfrm>
        </p:spPr>
        <p:txBody>
          <a:bodyPr/>
          <a:lstStyle/>
          <a:p>
            <a:fld id="{ADE18D68-E3A0-0E4E-9B47-1D0349E6193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25062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8D68-E3A0-0E4E-9B47-1D0349E6193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2759161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665288"/>
            <a:ext cx="3886200" cy="4511675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665288"/>
            <a:ext cx="3886200" cy="4511675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8D68-E3A0-0E4E-9B47-1D0349E6193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1842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598" y="1738184"/>
            <a:ext cx="4258964" cy="4761470"/>
          </a:xfrm>
        </p:spPr>
        <p:txBody>
          <a:bodyPr anchor="ctr">
            <a:normAutofit/>
          </a:bodyPr>
          <a:lstStyle>
            <a:lvl1pPr algn="l">
              <a:defRPr sz="35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="" xmlns:a16="http://schemas.microsoft.com/office/drawing/2014/main" id="{A7DFC2B9-84BB-5945-8A3A-59C77FB38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85200" y="6311016"/>
            <a:ext cx="390526" cy="365125"/>
          </a:xfrm>
        </p:spPr>
        <p:txBody>
          <a:bodyPr/>
          <a:lstStyle/>
          <a:p>
            <a:fld id="{ADE18D68-E3A0-0E4E-9B47-1D0349E61937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001248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e l’image 8">
            <a:extLst>
              <a:ext uri="{FF2B5EF4-FFF2-40B4-BE49-F238E27FC236}">
                <a16:creationId xmlns="" xmlns:a16="http://schemas.microsoft.com/office/drawing/2014/main" id="{5291A949-F2A1-E34E-947C-99536171144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629150" y="1665288"/>
            <a:ext cx="3886200" cy="4511675"/>
          </a:xfrm>
        </p:spPr>
        <p:txBody>
          <a:bodyPr/>
          <a:lstStyle/>
          <a:p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665288"/>
            <a:ext cx="3886200" cy="4511675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8D68-E3A0-0E4E-9B47-1D0349E6193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09334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="" xmlns:a16="http://schemas.microsoft.com/office/drawing/2014/main" id="{50F819BC-1782-8F41-8010-7CA73385B13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598" y="2215978"/>
            <a:ext cx="4631963" cy="2174789"/>
          </a:xfrm>
        </p:spPr>
        <p:txBody>
          <a:bodyPr anchor="b">
            <a:normAutofit/>
          </a:bodyPr>
          <a:lstStyle>
            <a:lvl1pPr algn="l">
              <a:defRPr sz="35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57600" y="4829476"/>
            <a:ext cx="4631962" cy="1655762"/>
          </a:xfrm>
        </p:spPr>
        <p:txBody>
          <a:bodyPr>
            <a:normAutofit/>
          </a:bodyPr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Cliquez pour modifier le style des sous-titres du masque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99067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="" xmlns:a16="http://schemas.microsoft.com/office/drawing/2014/main" id="{2A9CF598-4C13-AE40-8835-0F2FAF40DA6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598" y="1738184"/>
            <a:ext cx="4258964" cy="4761470"/>
          </a:xfrm>
        </p:spPr>
        <p:txBody>
          <a:bodyPr anchor="ctr">
            <a:normAutofit/>
          </a:bodyPr>
          <a:lstStyle>
            <a:lvl1pPr algn="l">
              <a:defRPr sz="35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="" xmlns:a16="http://schemas.microsoft.com/office/drawing/2014/main" id="{A7DFC2B9-84BB-5945-8A3A-59C77FB38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85200" y="6311016"/>
            <a:ext cx="390526" cy="365125"/>
          </a:xfrm>
        </p:spPr>
        <p:txBody>
          <a:bodyPr/>
          <a:lstStyle/>
          <a:p>
            <a:fld id="{ADE18D68-E3A0-0E4E-9B47-1D0349E6193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721419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8D68-E3A0-0E4E-9B47-1D0349E6193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9472528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665288"/>
            <a:ext cx="3886200" cy="4511675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665288"/>
            <a:ext cx="3886200" cy="4511675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8D68-E3A0-0E4E-9B47-1D0349E6193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346558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e l’image 8">
            <a:extLst>
              <a:ext uri="{FF2B5EF4-FFF2-40B4-BE49-F238E27FC236}">
                <a16:creationId xmlns="" xmlns:a16="http://schemas.microsoft.com/office/drawing/2014/main" id="{5291A949-F2A1-E34E-947C-99536171144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629150" y="1665288"/>
            <a:ext cx="3886200" cy="4511675"/>
          </a:xfrm>
        </p:spPr>
        <p:txBody>
          <a:bodyPr/>
          <a:lstStyle/>
          <a:p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665288"/>
            <a:ext cx="3886200" cy="4511675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8D68-E3A0-0E4E-9B47-1D0349E6193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579062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="" xmlns:a16="http://schemas.microsoft.com/office/drawing/2014/main" id="{96F49820-29C2-CE49-AC27-71F0F8F8B76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598" y="1738184"/>
            <a:ext cx="4258964" cy="4761470"/>
          </a:xfrm>
        </p:spPr>
        <p:txBody>
          <a:bodyPr anchor="ctr">
            <a:normAutofit/>
          </a:bodyPr>
          <a:lstStyle>
            <a:lvl1pPr algn="l">
              <a:defRPr sz="35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="" xmlns:a16="http://schemas.microsoft.com/office/drawing/2014/main" id="{A7DFC2B9-84BB-5945-8A3A-59C77FB38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85200" y="6311016"/>
            <a:ext cx="390526" cy="365125"/>
          </a:xfrm>
        </p:spPr>
        <p:txBody>
          <a:bodyPr/>
          <a:lstStyle/>
          <a:p>
            <a:fld id="{ADE18D68-E3A0-0E4E-9B47-1D0349E6193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62436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8D68-E3A0-0E4E-9B47-1D0349E6193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4532430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665288"/>
            <a:ext cx="3886200" cy="4511675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665288"/>
            <a:ext cx="3886200" cy="4511675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8D68-E3A0-0E4E-9B47-1D0349E6193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097060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e l’image 8">
            <a:extLst>
              <a:ext uri="{FF2B5EF4-FFF2-40B4-BE49-F238E27FC236}">
                <a16:creationId xmlns="" xmlns:a16="http://schemas.microsoft.com/office/drawing/2014/main" id="{5291A949-F2A1-E34E-947C-99536171144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629150" y="1665288"/>
            <a:ext cx="3886200" cy="4511675"/>
          </a:xfrm>
        </p:spPr>
        <p:txBody>
          <a:bodyPr/>
          <a:lstStyle/>
          <a:p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665288"/>
            <a:ext cx="3886200" cy="4511675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8D68-E3A0-0E4E-9B47-1D0349E6193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7813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514350" indent="-285750">
              <a:buFont typeface="Courier New" panose="02070309020205020404" pitchFamily="49" charset="0"/>
              <a:buChar char="o"/>
              <a:defRPr/>
            </a:lvl2pPr>
            <a:lvl3pPr marL="712788" indent="-173038">
              <a:buFont typeface="Arial" panose="020B0604020202020204" pitchFamily="34" charset="0"/>
              <a:buChar char="•"/>
              <a:defRPr/>
            </a:lvl3pPr>
            <a:lvl4pPr marL="712788" indent="0">
              <a:buFontTx/>
              <a:buNone/>
              <a:defRPr/>
            </a:lvl4pPr>
            <a:lvl5pPr marL="1073150" indent="0">
              <a:buFontTx/>
              <a:buNone/>
              <a:defRPr/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01511" y="0"/>
            <a:ext cx="3940261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8D68-E3A0-0E4E-9B47-1D0349E6193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7589833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/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="" xmlns:a16="http://schemas.microsoft.com/office/drawing/2014/main" id="{FD7B6BAA-B8A6-534F-854B-D2AB3B856FC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598" y="1738184"/>
            <a:ext cx="4258964" cy="4761470"/>
          </a:xfrm>
        </p:spPr>
        <p:txBody>
          <a:bodyPr anchor="ctr">
            <a:normAutofit/>
          </a:bodyPr>
          <a:lstStyle>
            <a:lvl1pPr algn="l">
              <a:defRPr sz="35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="" xmlns:a16="http://schemas.microsoft.com/office/drawing/2014/main" id="{A7DFC2B9-84BB-5945-8A3A-59C77FB38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85200" y="6311016"/>
            <a:ext cx="390526" cy="365125"/>
          </a:xfrm>
        </p:spPr>
        <p:txBody>
          <a:bodyPr/>
          <a:lstStyle/>
          <a:p>
            <a:fld id="{ADE18D68-E3A0-0E4E-9B47-1D0349E6193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905907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8D68-E3A0-0E4E-9B47-1D0349E6193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7343031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665288"/>
            <a:ext cx="3886200" cy="4511675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665288"/>
            <a:ext cx="3886200" cy="4511675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8D68-E3A0-0E4E-9B47-1D0349E6193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367112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e l’image 8">
            <a:extLst>
              <a:ext uri="{FF2B5EF4-FFF2-40B4-BE49-F238E27FC236}">
                <a16:creationId xmlns="" xmlns:a16="http://schemas.microsoft.com/office/drawing/2014/main" id="{5291A949-F2A1-E34E-947C-99536171144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629150" y="1665288"/>
            <a:ext cx="3886200" cy="4511675"/>
          </a:xfrm>
        </p:spPr>
        <p:txBody>
          <a:bodyPr/>
          <a:lstStyle/>
          <a:p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665288"/>
            <a:ext cx="3886200" cy="4511675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8D68-E3A0-0E4E-9B47-1D0349E6193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7535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665288"/>
            <a:ext cx="3886200" cy="4511675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665288"/>
            <a:ext cx="3886200" cy="4511675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801511" y="0"/>
            <a:ext cx="3940261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8D68-E3A0-0E4E-9B47-1D0349E6193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22394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e l’image 8">
            <a:extLst>
              <a:ext uri="{FF2B5EF4-FFF2-40B4-BE49-F238E27FC236}">
                <a16:creationId xmlns="" xmlns:a16="http://schemas.microsoft.com/office/drawing/2014/main" id="{5291A949-F2A1-E34E-947C-99536171144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629150" y="1665288"/>
            <a:ext cx="3886200" cy="4511675"/>
          </a:xfrm>
        </p:spPr>
        <p:txBody>
          <a:bodyPr/>
          <a:lstStyle/>
          <a:p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665288"/>
            <a:ext cx="3886200" cy="4511675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801511" y="0"/>
            <a:ext cx="3940261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8D68-E3A0-0E4E-9B47-1D0349E6193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4581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8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="" xmlns:a16="http://schemas.microsoft.com/office/drawing/2014/main" id="{0544AD6C-5EDF-5442-8ACF-913348C3ED7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" y="0"/>
            <a:ext cx="914247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86915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="" xmlns:a16="http://schemas.microsoft.com/office/drawing/2014/main" id="{2F9A60FB-1A64-C540-BD47-EB47A540DC7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598" y="1738184"/>
            <a:ext cx="4258964" cy="4761470"/>
          </a:xfrm>
        </p:spPr>
        <p:txBody>
          <a:bodyPr anchor="ctr">
            <a:normAutofit/>
          </a:bodyPr>
          <a:lstStyle>
            <a:lvl1pPr algn="l">
              <a:defRPr sz="35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="" xmlns:a16="http://schemas.microsoft.com/office/drawing/2014/main" id="{A7DFC2B9-84BB-5945-8A3A-59C77FB38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85200" y="6311016"/>
            <a:ext cx="390526" cy="365125"/>
          </a:xfrm>
        </p:spPr>
        <p:txBody>
          <a:bodyPr/>
          <a:lstStyle/>
          <a:p>
            <a:fld id="{ADE18D68-E3A0-0E4E-9B47-1D0349E6193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31979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8D68-E3A0-0E4E-9B47-1D0349E6193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7306409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665288"/>
            <a:ext cx="3886200" cy="4511675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665288"/>
            <a:ext cx="3886200" cy="4511675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8D68-E3A0-0E4E-9B47-1D0349E6193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60465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7" Type="http://schemas.openxmlformats.org/officeDocument/2006/relationships/image" Target="../media/image2.jpg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7" Type="http://schemas.openxmlformats.org/officeDocument/2006/relationships/image" Target="../media/image5.jp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7" Type="http://schemas.openxmlformats.org/officeDocument/2006/relationships/image" Target="../media/image7.jpg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0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9.jpg"/><Relationship Id="rId5" Type="http://schemas.openxmlformats.org/officeDocument/2006/relationships/theme" Target="../theme/theme5.xml"/><Relationship Id="rId4" Type="http://schemas.openxmlformats.org/officeDocument/2006/relationships/slideLayout" Target="../slideLayouts/slideLayout2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11.jpg"/><Relationship Id="rId5" Type="http://schemas.openxmlformats.org/officeDocument/2006/relationships/theme" Target="../theme/theme6.xml"/><Relationship Id="rId4" Type="http://schemas.openxmlformats.org/officeDocument/2006/relationships/slideLayout" Target="../slideLayouts/slideLayout29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2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13.jpg"/><Relationship Id="rId5" Type="http://schemas.openxmlformats.org/officeDocument/2006/relationships/theme" Target="../theme/theme7.xml"/><Relationship Id="rId4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23381"/>
            <a:ext cx="7920000" cy="723348"/>
          </a:xfrm>
          <a:prstGeom prst="rect">
            <a:avLst/>
          </a:prstGeom>
        </p:spPr>
        <p:txBody>
          <a:bodyPr vert="horz" lIns="91440" tIns="36000" rIns="91440" bIns="45720" rtlCol="0" anchor="ctr" anchorCtr="1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088049"/>
            <a:ext cx="7920000" cy="55880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85200" y="6311016"/>
            <a:ext cx="390526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>
              <a:defRPr sz="1000" b="1">
                <a:solidFill>
                  <a:schemeClr val="tx1"/>
                </a:solidFill>
              </a:defRPr>
            </a:lvl1pPr>
          </a:lstStyle>
          <a:p>
            <a:fld id="{D042737B-1466-4E29-ADF3-C502D36DE46A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05701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just" defTabSz="914400" rtl="0" eaLnBrk="1" latinLnBrk="0" hangingPunct="1">
        <a:lnSpc>
          <a:spcPct val="100000"/>
        </a:lnSpc>
        <a:spcBef>
          <a:spcPts val="1000"/>
        </a:spcBef>
        <a:buClrTx/>
        <a:buSzPct val="130000"/>
        <a:buFont typeface="Wingdings" panose="05000000000000000000" pitchFamily="2" charset="2"/>
        <a:buChar char="§"/>
        <a:defRPr sz="14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285750" algn="just" defTabSz="914400" rtl="0" eaLnBrk="1" latinLnBrk="0" hangingPunct="1">
        <a:lnSpc>
          <a:spcPct val="100000"/>
        </a:lnSpc>
        <a:spcBef>
          <a:spcPts val="0"/>
        </a:spcBef>
        <a:spcAft>
          <a:spcPts val="1000"/>
        </a:spcAft>
        <a:buFont typeface="Courier New" panose="02070309020205020404" pitchFamily="49" charset="0"/>
        <a:buChar char="o"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2788" indent="-173038" algn="just" defTabSz="914400" rtl="0" eaLnBrk="1" latinLnBrk="0" hangingPunct="1">
        <a:lnSpc>
          <a:spcPct val="100000"/>
        </a:lnSpc>
        <a:spcBef>
          <a:spcPts val="0"/>
        </a:spcBef>
        <a:buClrTx/>
        <a:buSzPct val="80000"/>
        <a:buFont typeface="Arial" panose="020B0604020202020204" pitchFamily="34" charset="0"/>
        <a:buChar char="•"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998538" indent="-285750" algn="just" defTabSz="914400" rtl="0" eaLnBrk="1" latinLnBrk="0" hangingPunct="1">
        <a:lnSpc>
          <a:spcPct val="100000"/>
        </a:lnSpc>
        <a:spcBef>
          <a:spcPts val="0"/>
        </a:spcBef>
        <a:spcAft>
          <a:spcPts val="1000"/>
        </a:spcAft>
        <a:buFont typeface="Wingdings" panose="05000000000000000000" pitchFamily="2" charset="2"/>
        <a:buChar char="Ø"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073150" indent="0" algn="just" defTabSz="914400" rtl="0" eaLnBrk="1" latinLnBrk="0" hangingPunct="1">
        <a:lnSpc>
          <a:spcPct val="100000"/>
        </a:lnSpc>
        <a:spcBef>
          <a:spcPts val="0"/>
        </a:spcBef>
        <a:buSzPct val="110000"/>
        <a:buFontTx/>
        <a:buNone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>
            <a:extLst>
              <a:ext uri="{FF2B5EF4-FFF2-40B4-BE49-F238E27FC236}">
                <a16:creationId xmlns="" xmlns:a16="http://schemas.microsoft.com/office/drawing/2014/main" id="{7032F069-7F81-024A-9973-5FC2E2F94CCE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790833"/>
            <a:ext cx="7886699" cy="7534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666240"/>
            <a:ext cx="7886700" cy="45107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1511" y="0"/>
            <a:ext cx="39402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A03189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85200" y="6311016"/>
            <a:ext cx="390526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ADE18D68-E3A0-0E4E-9B47-1D0349E6193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3430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722" r:id="rId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rgbClr val="A03189"/>
        </a:buClr>
        <a:buSzPct val="130000"/>
        <a:buFont typeface=".LucidaGrandeUI"/>
        <a:buChar char="◆"/>
        <a:defRPr sz="14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000"/>
        </a:spcAft>
        <a:buFont typeface="Arial" panose="020B0604020202020204" pitchFamily="34" charset="0"/>
        <a:buNone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2788" indent="-173038" algn="l" defTabSz="914400" rtl="0" eaLnBrk="1" latinLnBrk="0" hangingPunct="1">
        <a:lnSpc>
          <a:spcPct val="100000"/>
        </a:lnSpc>
        <a:spcBef>
          <a:spcPts val="0"/>
        </a:spcBef>
        <a:buClr>
          <a:srgbClr val="A03189"/>
        </a:buClr>
        <a:buSzPct val="80000"/>
        <a:buFont typeface="Arial-Black"/>
        <a:buChar char="►"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712788" indent="0" algn="l" defTabSz="914400" rtl="0" eaLnBrk="1" latinLnBrk="0" hangingPunct="1">
        <a:lnSpc>
          <a:spcPct val="100000"/>
        </a:lnSpc>
        <a:spcBef>
          <a:spcPts val="0"/>
        </a:spcBef>
        <a:spcAft>
          <a:spcPts val="1000"/>
        </a:spcAft>
        <a:buFont typeface="Arial" panose="020B0604020202020204" pitchFamily="34" charset="0"/>
        <a:buNone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03325" indent="-130175" algn="l" defTabSz="914400" rtl="0" eaLnBrk="1" latinLnBrk="0" hangingPunct="1">
        <a:lnSpc>
          <a:spcPct val="100000"/>
        </a:lnSpc>
        <a:spcBef>
          <a:spcPts val="0"/>
        </a:spcBef>
        <a:buSzPct val="110000"/>
        <a:buFont typeface="Arial" panose="020B0604020202020204" pitchFamily="34" charset="0"/>
        <a:buChar char="•"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="" xmlns:a16="http://schemas.microsoft.com/office/drawing/2014/main" id="{790A075E-C428-814A-86B2-F220AA520EBA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790833"/>
            <a:ext cx="7886699" cy="7534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666240"/>
            <a:ext cx="7886700" cy="45107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1511" y="0"/>
            <a:ext cx="39402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E50046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85200" y="6311016"/>
            <a:ext cx="390526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ADE18D68-E3A0-0E4E-9B47-1D0349E6193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3853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23" r:id="rId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rgbClr val="E50046"/>
        </a:buClr>
        <a:buSzPct val="130000"/>
        <a:buFont typeface=".LucidaGrandeUI"/>
        <a:buChar char="◆"/>
        <a:defRPr sz="14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000"/>
        </a:spcAft>
        <a:buFont typeface="Arial" panose="020B0604020202020204" pitchFamily="34" charset="0"/>
        <a:buNone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2788" indent="-173038" algn="l" defTabSz="914400" rtl="0" eaLnBrk="1" latinLnBrk="0" hangingPunct="1">
        <a:lnSpc>
          <a:spcPct val="100000"/>
        </a:lnSpc>
        <a:spcBef>
          <a:spcPts val="0"/>
        </a:spcBef>
        <a:buClr>
          <a:srgbClr val="E50046"/>
        </a:buClr>
        <a:buSzPct val="80000"/>
        <a:buFont typeface="Arial-Black"/>
        <a:buChar char="►"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712788" indent="0" algn="l" defTabSz="914400" rtl="0" eaLnBrk="1" latinLnBrk="0" hangingPunct="1">
        <a:lnSpc>
          <a:spcPct val="100000"/>
        </a:lnSpc>
        <a:spcBef>
          <a:spcPts val="0"/>
        </a:spcBef>
        <a:spcAft>
          <a:spcPts val="1000"/>
        </a:spcAft>
        <a:buFont typeface="Arial" panose="020B0604020202020204" pitchFamily="34" charset="0"/>
        <a:buNone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03325" indent="-130175" algn="l" defTabSz="914400" rtl="0" eaLnBrk="1" latinLnBrk="0" hangingPunct="1">
        <a:lnSpc>
          <a:spcPct val="100000"/>
        </a:lnSpc>
        <a:spcBef>
          <a:spcPts val="0"/>
        </a:spcBef>
        <a:buSzPct val="110000"/>
        <a:buFont typeface="Arial" panose="020B0604020202020204" pitchFamily="34" charset="0"/>
        <a:buChar char="•"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="" xmlns:a16="http://schemas.microsoft.com/office/drawing/2014/main" id="{C565A210-CA0A-E34A-B3C0-A5CA754E8640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790833"/>
            <a:ext cx="7886699" cy="7534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666240"/>
            <a:ext cx="7886700" cy="45107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1511" y="0"/>
            <a:ext cx="39402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AFCA0B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85200" y="6311016"/>
            <a:ext cx="390526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ADE18D68-E3A0-0E4E-9B47-1D0349E6193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3729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24" r:id="rId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rgbClr val="AFCA0B"/>
        </a:buClr>
        <a:buSzPct val="130000"/>
        <a:buFont typeface=".LucidaGrandeUI"/>
        <a:buChar char="◆"/>
        <a:defRPr sz="14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000"/>
        </a:spcAft>
        <a:buFont typeface="Arial" panose="020B0604020202020204" pitchFamily="34" charset="0"/>
        <a:buNone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2788" indent="-173038" algn="l" defTabSz="914400" rtl="0" eaLnBrk="1" latinLnBrk="0" hangingPunct="1">
        <a:lnSpc>
          <a:spcPct val="100000"/>
        </a:lnSpc>
        <a:spcBef>
          <a:spcPts val="0"/>
        </a:spcBef>
        <a:buClr>
          <a:srgbClr val="AFCA0B"/>
        </a:buClr>
        <a:buSzPct val="80000"/>
        <a:buFont typeface="Arial-Black"/>
        <a:buChar char="►"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712788" indent="0" algn="l" defTabSz="914400" rtl="0" eaLnBrk="1" latinLnBrk="0" hangingPunct="1">
        <a:lnSpc>
          <a:spcPct val="100000"/>
        </a:lnSpc>
        <a:spcBef>
          <a:spcPts val="0"/>
        </a:spcBef>
        <a:spcAft>
          <a:spcPts val="1000"/>
        </a:spcAft>
        <a:buFont typeface="Arial" panose="020B0604020202020204" pitchFamily="34" charset="0"/>
        <a:buNone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03325" indent="-130175" algn="l" defTabSz="914400" rtl="0" eaLnBrk="1" latinLnBrk="0" hangingPunct="1">
        <a:lnSpc>
          <a:spcPct val="100000"/>
        </a:lnSpc>
        <a:spcBef>
          <a:spcPts val="0"/>
        </a:spcBef>
        <a:buSzPct val="110000"/>
        <a:buFont typeface="Arial" panose="020B0604020202020204" pitchFamily="34" charset="0"/>
        <a:buChar char="•"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="" xmlns:a16="http://schemas.microsoft.com/office/drawing/2014/main" id="{D5D6EAF3-2979-DB41-BC4F-CF067FD26E19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790833"/>
            <a:ext cx="7886699" cy="7534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666240"/>
            <a:ext cx="7886700" cy="45107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1511" y="0"/>
            <a:ext cx="39402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5E2A7E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85200" y="6311016"/>
            <a:ext cx="390526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ADE18D68-E3A0-0E4E-9B47-1D0349E6193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0216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rgbClr val="5E2A7E"/>
        </a:buClr>
        <a:buSzPct val="130000"/>
        <a:buFont typeface=".LucidaGrandeUI"/>
        <a:buChar char="◆"/>
        <a:defRPr sz="14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000"/>
        </a:spcAft>
        <a:buFont typeface="Arial" panose="020B0604020202020204" pitchFamily="34" charset="0"/>
        <a:buNone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2788" indent="-173038" algn="l" defTabSz="914400" rtl="0" eaLnBrk="1" latinLnBrk="0" hangingPunct="1">
        <a:lnSpc>
          <a:spcPct val="100000"/>
        </a:lnSpc>
        <a:spcBef>
          <a:spcPts val="0"/>
        </a:spcBef>
        <a:buClr>
          <a:srgbClr val="5E2A7E"/>
        </a:buClr>
        <a:buSzPct val="80000"/>
        <a:buFont typeface="Arial-Black"/>
        <a:buChar char="►"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712788" indent="0" algn="l" defTabSz="914400" rtl="0" eaLnBrk="1" latinLnBrk="0" hangingPunct="1">
        <a:lnSpc>
          <a:spcPct val="100000"/>
        </a:lnSpc>
        <a:spcBef>
          <a:spcPts val="0"/>
        </a:spcBef>
        <a:spcAft>
          <a:spcPts val="1000"/>
        </a:spcAft>
        <a:buFont typeface="Arial" panose="020B0604020202020204" pitchFamily="34" charset="0"/>
        <a:buNone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03325" indent="-130175" algn="l" defTabSz="914400" rtl="0" eaLnBrk="1" latinLnBrk="0" hangingPunct="1">
        <a:lnSpc>
          <a:spcPct val="100000"/>
        </a:lnSpc>
        <a:spcBef>
          <a:spcPts val="0"/>
        </a:spcBef>
        <a:buSzPct val="110000"/>
        <a:buFont typeface="Arial" panose="020B0604020202020204" pitchFamily="34" charset="0"/>
        <a:buChar char="•"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>
            <a:extLst>
              <a:ext uri="{FF2B5EF4-FFF2-40B4-BE49-F238E27FC236}">
                <a16:creationId xmlns="" xmlns:a16="http://schemas.microsoft.com/office/drawing/2014/main" id="{F6D1236A-55B6-9749-BF74-B925891C7E76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790833"/>
            <a:ext cx="7886699" cy="7534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666240"/>
            <a:ext cx="7886700" cy="45107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1511" y="0"/>
            <a:ext cx="39402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9640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85200" y="6311016"/>
            <a:ext cx="390526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ADE18D68-E3A0-0E4E-9B47-1D0349E6193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0493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rgbClr val="009640"/>
        </a:buClr>
        <a:buSzPct val="130000"/>
        <a:buFont typeface=".LucidaGrandeUI"/>
        <a:buChar char="◆"/>
        <a:defRPr sz="14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000"/>
        </a:spcAft>
        <a:buFont typeface="Arial" panose="020B0604020202020204" pitchFamily="34" charset="0"/>
        <a:buNone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2788" indent="-173038" algn="l" defTabSz="914400" rtl="0" eaLnBrk="1" latinLnBrk="0" hangingPunct="1">
        <a:lnSpc>
          <a:spcPct val="100000"/>
        </a:lnSpc>
        <a:spcBef>
          <a:spcPts val="0"/>
        </a:spcBef>
        <a:buClr>
          <a:srgbClr val="009640"/>
        </a:buClr>
        <a:buSzPct val="80000"/>
        <a:buFont typeface="Arial-Black"/>
        <a:buChar char="►"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712788" indent="0" algn="l" defTabSz="914400" rtl="0" eaLnBrk="1" latinLnBrk="0" hangingPunct="1">
        <a:lnSpc>
          <a:spcPct val="100000"/>
        </a:lnSpc>
        <a:spcBef>
          <a:spcPts val="0"/>
        </a:spcBef>
        <a:spcAft>
          <a:spcPts val="1000"/>
        </a:spcAft>
        <a:buFont typeface="Arial" panose="020B0604020202020204" pitchFamily="34" charset="0"/>
        <a:buNone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03325" indent="-130175" algn="l" defTabSz="914400" rtl="0" eaLnBrk="1" latinLnBrk="0" hangingPunct="1">
        <a:lnSpc>
          <a:spcPct val="100000"/>
        </a:lnSpc>
        <a:spcBef>
          <a:spcPts val="0"/>
        </a:spcBef>
        <a:buSzPct val="110000"/>
        <a:buFont typeface="Arial" panose="020B0604020202020204" pitchFamily="34" charset="0"/>
        <a:buChar char="•"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="" xmlns:a16="http://schemas.microsoft.com/office/drawing/2014/main" id="{57F5F011-BBAB-1649-A4C3-670C0C852644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790833"/>
            <a:ext cx="7886699" cy="7534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666240"/>
            <a:ext cx="7886700" cy="45107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1511" y="0"/>
            <a:ext cx="39402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EF7D00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85200" y="6311016"/>
            <a:ext cx="390526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ADE18D68-E3A0-0E4E-9B47-1D0349E6193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7386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rgbClr val="EF7D00"/>
        </a:buClr>
        <a:buSzPct val="130000"/>
        <a:buFont typeface=".LucidaGrandeUI"/>
        <a:buChar char="◆"/>
        <a:defRPr sz="14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000"/>
        </a:spcAft>
        <a:buFont typeface="Arial" panose="020B0604020202020204" pitchFamily="34" charset="0"/>
        <a:buNone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12788" indent="-173038" algn="l" defTabSz="914400" rtl="0" eaLnBrk="1" latinLnBrk="0" hangingPunct="1">
        <a:lnSpc>
          <a:spcPct val="100000"/>
        </a:lnSpc>
        <a:spcBef>
          <a:spcPts val="0"/>
        </a:spcBef>
        <a:buClr>
          <a:srgbClr val="EF7D00"/>
        </a:buClr>
        <a:buSzPct val="80000"/>
        <a:buFont typeface="Arial-Black"/>
        <a:buChar char="►"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712788" indent="0" algn="l" defTabSz="914400" rtl="0" eaLnBrk="1" latinLnBrk="0" hangingPunct="1">
        <a:lnSpc>
          <a:spcPct val="100000"/>
        </a:lnSpc>
        <a:spcBef>
          <a:spcPts val="0"/>
        </a:spcBef>
        <a:spcAft>
          <a:spcPts val="1000"/>
        </a:spcAft>
        <a:buFont typeface="Arial" panose="020B0604020202020204" pitchFamily="34" charset="0"/>
        <a:buNone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03325" indent="-130175" algn="l" defTabSz="914400" rtl="0" eaLnBrk="1" latinLnBrk="0" hangingPunct="1">
        <a:lnSpc>
          <a:spcPct val="100000"/>
        </a:lnSpc>
        <a:spcBef>
          <a:spcPts val="0"/>
        </a:spcBef>
        <a:buSzPct val="110000"/>
        <a:buFont typeface="Arial" panose="020B0604020202020204" pitchFamily="34" charset="0"/>
        <a:buChar char="•"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ctrTitle"/>
          </p:nvPr>
        </p:nvSpPr>
        <p:spPr>
          <a:xfrm>
            <a:off x="612559" y="582486"/>
            <a:ext cx="7108832" cy="997739"/>
          </a:xfrm>
        </p:spPr>
        <p:txBody>
          <a:bodyPr anchor="ctr" anchorCtr="0">
            <a:normAutofit/>
          </a:bodyPr>
          <a:lstStyle/>
          <a:p>
            <a:r>
              <a:rPr lang="fr-FR" sz="3200" b="1" dirty="0">
                <a:solidFill>
                  <a:schemeClr val="tx1"/>
                </a:solidFill>
              </a:rPr>
              <a:t>Pre-submission meeting</a:t>
            </a:r>
            <a:endParaRPr lang="fr-FR" sz="3200" dirty="0"/>
          </a:p>
        </p:txBody>
      </p:sp>
      <p:sp>
        <p:nvSpPr>
          <p:cNvPr id="5" name="Sous-titre 4"/>
          <p:cNvSpPr>
            <a:spLocks noGrp="1"/>
          </p:cNvSpPr>
          <p:nvPr>
            <p:ph type="subTitle" idx="1"/>
          </p:nvPr>
        </p:nvSpPr>
        <p:spPr>
          <a:xfrm>
            <a:off x="612559" y="2421894"/>
            <a:ext cx="7910004" cy="3888419"/>
          </a:xfrm>
        </p:spPr>
        <p:txBody>
          <a:bodyPr>
            <a:noAutofit/>
          </a:bodyPr>
          <a:lstStyle/>
          <a:p>
            <a:r>
              <a:rPr lang="en-GB" sz="2000" b="1" dirty="0">
                <a:solidFill>
                  <a:schemeClr val="tx1"/>
                </a:solidFill>
              </a:rPr>
              <a:t>Proposed name of the product in France </a:t>
            </a:r>
            <a:r>
              <a:rPr lang="en-GB" sz="2000" b="1" dirty="0" smtClean="0">
                <a:solidFill>
                  <a:schemeClr val="tx1"/>
                </a:solidFill>
              </a:rPr>
              <a:t>:</a:t>
            </a:r>
            <a:r>
              <a:rPr lang="en-GB" sz="2000" dirty="0" smtClean="0">
                <a:solidFill>
                  <a:schemeClr val="tx1"/>
                </a:solidFill>
              </a:rPr>
              <a:t> …</a:t>
            </a:r>
            <a:r>
              <a:rPr lang="en-GB" sz="2000" b="1" dirty="0">
                <a:solidFill>
                  <a:schemeClr val="tx1"/>
                </a:solidFill>
              </a:rPr>
              <a:t/>
            </a:r>
            <a:br>
              <a:rPr lang="en-GB" sz="2000" b="1" dirty="0">
                <a:solidFill>
                  <a:schemeClr val="tx1"/>
                </a:solidFill>
              </a:rPr>
            </a:br>
            <a:r>
              <a:rPr lang="en-GB" sz="2000" b="1" dirty="0">
                <a:solidFill>
                  <a:schemeClr val="tx1"/>
                </a:solidFill>
              </a:rPr>
              <a:t/>
            </a:r>
            <a:br>
              <a:rPr lang="en-GB" sz="2000" b="1" dirty="0">
                <a:solidFill>
                  <a:schemeClr val="tx1"/>
                </a:solidFill>
              </a:rPr>
            </a:br>
            <a:r>
              <a:rPr lang="en-GB" sz="2000" b="1" dirty="0">
                <a:solidFill>
                  <a:schemeClr val="tx1"/>
                </a:solidFill>
              </a:rPr>
              <a:t>Active </a:t>
            </a:r>
            <a:r>
              <a:rPr lang="en-GB" sz="2000" b="1" dirty="0" smtClean="0">
                <a:solidFill>
                  <a:schemeClr val="tx1"/>
                </a:solidFill>
              </a:rPr>
              <a:t>substance :</a:t>
            </a:r>
            <a:r>
              <a:rPr lang="en-GB" sz="2000" dirty="0" smtClean="0">
                <a:solidFill>
                  <a:schemeClr val="tx1"/>
                </a:solidFill>
              </a:rPr>
              <a:t> …</a:t>
            </a:r>
            <a:r>
              <a:rPr lang="en-GB" sz="2000" dirty="0">
                <a:solidFill>
                  <a:schemeClr val="tx1"/>
                </a:solidFill>
              </a:rPr>
              <a:t/>
            </a:r>
            <a:br>
              <a:rPr lang="en-GB" sz="2000" dirty="0">
                <a:solidFill>
                  <a:schemeClr val="tx1"/>
                </a:solidFill>
              </a:rPr>
            </a:br>
            <a:r>
              <a:rPr lang="en-GB" sz="2000" b="1" dirty="0">
                <a:solidFill>
                  <a:schemeClr val="tx1"/>
                </a:solidFill>
              </a:rPr>
              <a:t/>
            </a:r>
            <a:br>
              <a:rPr lang="en-GB" sz="2000" b="1" dirty="0">
                <a:solidFill>
                  <a:schemeClr val="tx1"/>
                </a:solidFill>
              </a:rPr>
            </a:br>
            <a:r>
              <a:rPr lang="en-GB" sz="2000" b="1" dirty="0">
                <a:solidFill>
                  <a:schemeClr val="tx1"/>
                </a:solidFill>
              </a:rPr>
              <a:t>Procedure : </a:t>
            </a:r>
            <a:r>
              <a:rPr lang="en-GB" sz="2000" dirty="0" smtClean="0">
                <a:solidFill>
                  <a:schemeClr val="tx1"/>
                </a:solidFill>
              </a:rPr>
              <a:t>DCP/MRP/RUP</a:t>
            </a:r>
            <a:r>
              <a:rPr lang="en-GB" sz="2000" b="1" dirty="0">
                <a:solidFill>
                  <a:schemeClr val="tx1"/>
                </a:solidFill>
              </a:rPr>
              <a:t/>
            </a:r>
            <a:br>
              <a:rPr lang="en-GB" sz="2000" b="1" dirty="0">
                <a:solidFill>
                  <a:schemeClr val="tx1"/>
                </a:solidFill>
              </a:rPr>
            </a:br>
            <a:r>
              <a:rPr lang="en-GB" sz="2000" b="1" dirty="0">
                <a:solidFill>
                  <a:schemeClr val="tx1"/>
                </a:solidFill>
              </a:rPr>
              <a:t/>
            </a:r>
            <a:br>
              <a:rPr lang="en-GB" sz="2000" b="1" dirty="0">
                <a:solidFill>
                  <a:schemeClr val="tx1"/>
                </a:solidFill>
              </a:rPr>
            </a:br>
            <a:r>
              <a:rPr lang="en-GB" sz="2000" b="1" dirty="0">
                <a:solidFill>
                  <a:schemeClr val="tx1"/>
                </a:solidFill>
              </a:rPr>
              <a:t>Applicant </a:t>
            </a:r>
            <a:r>
              <a:rPr lang="en-GB" sz="2000" b="1" dirty="0" smtClean="0">
                <a:solidFill>
                  <a:schemeClr val="tx1"/>
                </a:solidFill>
              </a:rPr>
              <a:t>:</a:t>
            </a:r>
            <a:r>
              <a:rPr lang="en-GB" sz="2000" dirty="0" smtClean="0">
                <a:solidFill>
                  <a:schemeClr val="tx1"/>
                </a:solidFill>
              </a:rPr>
              <a:t> …</a:t>
            </a:r>
            <a:r>
              <a:rPr lang="en-GB" sz="2000" dirty="0">
                <a:solidFill>
                  <a:schemeClr val="tx1"/>
                </a:solidFill>
              </a:rPr>
              <a:t/>
            </a:r>
            <a:br>
              <a:rPr lang="en-GB" sz="2000" dirty="0">
                <a:solidFill>
                  <a:schemeClr val="tx1"/>
                </a:solidFill>
              </a:rPr>
            </a:br>
            <a:r>
              <a:rPr lang="en-GB" sz="2000" b="1" dirty="0">
                <a:solidFill>
                  <a:schemeClr val="tx1"/>
                </a:solidFill>
              </a:rPr>
              <a:t/>
            </a:r>
            <a:br>
              <a:rPr lang="en-GB" sz="2000" b="1" dirty="0">
                <a:solidFill>
                  <a:schemeClr val="tx1"/>
                </a:solidFill>
              </a:rPr>
            </a:br>
            <a:r>
              <a:rPr lang="fr-FR" sz="2000" b="1" dirty="0">
                <a:solidFill>
                  <a:schemeClr val="tx1"/>
                </a:solidFill>
              </a:rPr>
              <a:t>Date of the meeting </a:t>
            </a:r>
            <a:r>
              <a:rPr lang="fr-FR" sz="2000" b="1" dirty="0" smtClean="0">
                <a:solidFill>
                  <a:schemeClr val="tx1"/>
                </a:solidFill>
              </a:rPr>
              <a:t>:</a:t>
            </a:r>
            <a:r>
              <a:rPr lang="fr-FR" sz="2000" dirty="0" smtClean="0">
                <a:solidFill>
                  <a:schemeClr val="tx1"/>
                </a:solidFill>
              </a:rPr>
              <a:t> …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3262929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For MRP/RUP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§"/>
            </a:pPr>
            <a:r>
              <a:rPr lang="fr-FR" b="0" dirty="0" smtClean="0"/>
              <a:t>List of variation dates of  </a:t>
            </a:r>
            <a:r>
              <a:rPr lang="fr-FR" b="0" dirty="0" err="1" smtClean="0"/>
              <a:t>submission</a:t>
            </a:r>
            <a:r>
              <a:rPr lang="fr-FR" dirty="0"/>
              <a:t> </a:t>
            </a:r>
            <a:r>
              <a:rPr lang="fr-FR" dirty="0" smtClean="0"/>
              <a:t>and </a:t>
            </a:r>
            <a:r>
              <a:rPr lang="fr-FR" b="0" dirty="0" smtClean="0"/>
              <a:t>dates of  </a:t>
            </a:r>
            <a:r>
              <a:rPr lang="fr-FR" b="0" dirty="0" err="1" smtClean="0"/>
              <a:t>approval</a:t>
            </a:r>
            <a:r>
              <a:rPr lang="fr-FR" b="0" dirty="0" smtClean="0"/>
              <a:t> :</a:t>
            </a:r>
          </a:p>
          <a:p>
            <a:pPr>
              <a:buClrTx/>
              <a:buFont typeface="Wingdings" panose="05000000000000000000" pitchFamily="2" charset="2"/>
              <a:buChar char="§"/>
            </a:pPr>
            <a:endParaRPr lang="fr-FR" dirty="0"/>
          </a:p>
          <a:p>
            <a:pPr marL="0" indent="0">
              <a:buClrTx/>
              <a:buNone/>
            </a:pPr>
            <a:endParaRPr lang="fr-FR" b="0" dirty="0" smtClean="0"/>
          </a:p>
          <a:p>
            <a:pPr marL="0" indent="0">
              <a:buClrTx/>
              <a:buNone/>
            </a:pPr>
            <a:endParaRPr lang="fr-FR" dirty="0"/>
          </a:p>
          <a:p>
            <a:pPr marL="0" indent="0">
              <a:buClrTx/>
              <a:buNone/>
            </a:pPr>
            <a:endParaRPr lang="fr-FR" dirty="0"/>
          </a:p>
          <a:p>
            <a:pPr>
              <a:lnSpc>
                <a:spcPct val="150000"/>
              </a:lnSpc>
              <a:buClrTx/>
              <a:buFont typeface="Wingdings" panose="05000000000000000000" pitchFamily="2" charset="2"/>
              <a:buChar char="§"/>
            </a:pPr>
            <a:r>
              <a:rPr lang="fr-FR" b="0" dirty="0" smtClean="0">
                <a:solidFill>
                  <a:schemeClr val="dk1"/>
                </a:solidFill>
              </a:rPr>
              <a:t>Is </a:t>
            </a:r>
            <a:r>
              <a:rPr lang="fr-FR" b="0" dirty="0" err="1">
                <a:solidFill>
                  <a:schemeClr val="dk1"/>
                </a:solidFill>
              </a:rPr>
              <a:t>there</a:t>
            </a:r>
            <a:r>
              <a:rPr lang="fr-FR" b="0" dirty="0">
                <a:solidFill>
                  <a:schemeClr val="dk1"/>
                </a:solidFill>
              </a:rPr>
              <a:t> any </a:t>
            </a:r>
            <a:r>
              <a:rPr lang="fr-FR" b="0" dirty="0" err="1" smtClean="0">
                <a:solidFill>
                  <a:schemeClr val="dk1"/>
                </a:solidFill>
              </a:rPr>
              <a:t>commitment</a:t>
            </a:r>
            <a:r>
              <a:rPr lang="fr-FR" b="0" dirty="0" smtClean="0">
                <a:solidFill>
                  <a:schemeClr val="dk1"/>
                </a:solidFill>
              </a:rPr>
              <a:t> </a:t>
            </a:r>
            <a:r>
              <a:rPr lang="fr-FR" b="0" dirty="0">
                <a:solidFill>
                  <a:schemeClr val="dk1"/>
                </a:solidFill>
              </a:rPr>
              <a:t>to </a:t>
            </a:r>
            <a:r>
              <a:rPr lang="fr-FR" b="0" dirty="0" err="1">
                <a:solidFill>
                  <a:schemeClr val="dk1"/>
                </a:solidFill>
              </a:rPr>
              <a:t>be</a:t>
            </a:r>
            <a:r>
              <a:rPr lang="fr-FR" b="0" dirty="0">
                <a:solidFill>
                  <a:schemeClr val="dk1"/>
                </a:solidFill>
              </a:rPr>
              <a:t> </a:t>
            </a:r>
            <a:r>
              <a:rPr lang="fr-FR" b="0" dirty="0" err="1" smtClean="0">
                <a:solidFill>
                  <a:schemeClr val="dk1"/>
                </a:solidFill>
              </a:rPr>
              <a:t>fullfield</a:t>
            </a:r>
            <a:r>
              <a:rPr lang="fr-FR" b="0" dirty="0" smtClean="0">
                <a:solidFill>
                  <a:schemeClr val="dk1"/>
                </a:solidFill>
              </a:rPr>
              <a:t> ? </a:t>
            </a:r>
            <a:r>
              <a:rPr lang="fr-FR" dirty="0" err="1" smtClean="0">
                <a:solidFill>
                  <a:schemeClr val="dk1"/>
                </a:solidFill>
              </a:rPr>
              <a:t>y</a:t>
            </a:r>
            <a:r>
              <a:rPr lang="fr-FR" b="0" dirty="0" err="1" smtClean="0">
                <a:solidFill>
                  <a:schemeClr val="dk1"/>
                </a:solidFill>
              </a:rPr>
              <a:t>es</a:t>
            </a:r>
            <a:r>
              <a:rPr lang="fr-FR" dirty="0" smtClean="0">
                <a:solidFill>
                  <a:schemeClr val="dk1"/>
                </a:solidFill>
              </a:rPr>
              <a:t>/no</a:t>
            </a:r>
          </a:p>
          <a:p>
            <a:pPr marL="571500" lvl="1">
              <a:lnSpc>
                <a:spcPct val="150000"/>
              </a:lnSpc>
            </a:pPr>
            <a:r>
              <a:rPr lang="en-US" dirty="0" smtClean="0">
                <a:solidFill>
                  <a:srgbClr val="000000"/>
                </a:solidFill>
              </a:rPr>
              <a:t>If </a:t>
            </a:r>
            <a:r>
              <a:rPr lang="en-US" dirty="0">
                <a:solidFill>
                  <a:srgbClr val="000000"/>
                </a:solidFill>
              </a:rPr>
              <a:t>y</a:t>
            </a:r>
            <a:r>
              <a:rPr lang="en-US" dirty="0" smtClean="0">
                <a:solidFill>
                  <a:srgbClr val="000000"/>
                </a:solidFill>
              </a:rPr>
              <a:t>es</a:t>
            </a:r>
            <a:r>
              <a:rPr lang="en-US" dirty="0">
                <a:solidFill>
                  <a:srgbClr val="000000"/>
                </a:solidFill>
              </a:rPr>
              <a:t>, </a:t>
            </a:r>
            <a:r>
              <a:rPr lang="en-US" dirty="0" smtClean="0">
                <a:solidFill>
                  <a:srgbClr val="000000"/>
                </a:solidFill>
              </a:rPr>
              <a:t>which commitment(s) ?</a:t>
            </a:r>
          </a:p>
          <a:p>
            <a:pPr marL="571500" lvl="1">
              <a:lnSpc>
                <a:spcPct val="150000"/>
              </a:lnSpc>
            </a:pPr>
            <a:endParaRPr lang="en-US" b="0" dirty="0">
              <a:solidFill>
                <a:srgbClr val="000000"/>
              </a:solidFill>
            </a:endParaRPr>
          </a:p>
          <a:p>
            <a:pPr marL="571500" lvl="1">
              <a:lnSpc>
                <a:spcPct val="150000"/>
              </a:lnSpc>
            </a:pPr>
            <a:endParaRPr lang="fr-FR" b="0" dirty="0" smtClean="0">
              <a:solidFill>
                <a:schemeClr val="dk1"/>
              </a:solidFill>
            </a:endParaRPr>
          </a:p>
          <a:p>
            <a:pPr>
              <a:lnSpc>
                <a:spcPct val="150000"/>
              </a:lnSpc>
            </a:pPr>
            <a:r>
              <a:rPr lang="fr-FR" b="0" dirty="0" smtClean="0">
                <a:solidFill>
                  <a:schemeClr val="dk1"/>
                </a:solidFill>
              </a:rPr>
              <a:t>Is </a:t>
            </a:r>
            <a:r>
              <a:rPr lang="fr-FR" b="0" dirty="0" err="1" smtClean="0">
                <a:solidFill>
                  <a:schemeClr val="dk1"/>
                </a:solidFill>
              </a:rPr>
              <a:t>there</a:t>
            </a:r>
            <a:r>
              <a:rPr lang="fr-FR" b="0" dirty="0" smtClean="0">
                <a:solidFill>
                  <a:schemeClr val="dk1"/>
                </a:solidFill>
              </a:rPr>
              <a:t> any condition to the MA </a:t>
            </a:r>
            <a:r>
              <a:rPr lang="fr-FR" dirty="0">
                <a:solidFill>
                  <a:schemeClr val="dk1"/>
                </a:solidFill>
              </a:rPr>
              <a:t>? </a:t>
            </a:r>
            <a:r>
              <a:rPr lang="fr-FR" dirty="0" err="1" smtClean="0">
                <a:solidFill>
                  <a:schemeClr val="dk1"/>
                </a:solidFill>
              </a:rPr>
              <a:t>yes</a:t>
            </a:r>
            <a:r>
              <a:rPr lang="fr-FR" dirty="0" smtClean="0">
                <a:solidFill>
                  <a:schemeClr val="dk1"/>
                </a:solidFill>
              </a:rPr>
              <a:t>/no</a:t>
            </a:r>
          </a:p>
          <a:p>
            <a:pPr marL="571500" lvl="1">
              <a:lnSpc>
                <a:spcPct val="150000"/>
              </a:lnSpc>
            </a:pPr>
            <a:r>
              <a:rPr lang="en-US" dirty="0" smtClean="0">
                <a:solidFill>
                  <a:srgbClr val="000000"/>
                </a:solidFill>
              </a:rPr>
              <a:t>If </a:t>
            </a:r>
            <a:r>
              <a:rPr lang="en-US" dirty="0">
                <a:solidFill>
                  <a:srgbClr val="000000"/>
                </a:solidFill>
              </a:rPr>
              <a:t>y</a:t>
            </a:r>
            <a:r>
              <a:rPr lang="en-US" dirty="0" smtClean="0">
                <a:solidFill>
                  <a:srgbClr val="000000"/>
                </a:solidFill>
              </a:rPr>
              <a:t>es</a:t>
            </a:r>
            <a:r>
              <a:rPr lang="en-US" dirty="0">
                <a:solidFill>
                  <a:srgbClr val="000000"/>
                </a:solidFill>
              </a:rPr>
              <a:t>, </a:t>
            </a:r>
            <a:r>
              <a:rPr lang="en-US" dirty="0" smtClean="0">
                <a:solidFill>
                  <a:srgbClr val="000000"/>
                </a:solidFill>
              </a:rPr>
              <a:t>which condition(s) ?</a:t>
            </a:r>
            <a:endParaRPr lang="fr-FR" dirty="0">
              <a:solidFill>
                <a:srgbClr val="000000"/>
              </a:solidFill>
            </a:endParaRPr>
          </a:p>
          <a:p>
            <a:pPr marL="0" indent="0">
              <a:buClrTx/>
              <a:buNone/>
            </a:pPr>
            <a:endParaRPr lang="en-US" b="0" dirty="0" smtClean="0">
              <a:solidFill>
                <a:schemeClr val="dk1"/>
              </a:solidFill>
            </a:endParaRPr>
          </a:p>
          <a:p>
            <a:endParaRPr lang="fr-FR" dirty="0" smtClean="0"/>
          </a:p>
          <a:p>
            <a:pPr>
              <a:spcAft>
                <a:spcPts val="0"/>
              </a:spcAft>
            </a:pPr>
            <a:endParaRPr lang="en-US" dirty="0">
              <a:solidFill>
                <a:schemeClr val="dk1"/>
              </a:solidFill>
            </a:endParaRPr>
          </a:p>
          <a:p>
            <a:pPr>
              <a:spcAft>
                <a:spcPts val="0"/>
              </a:spcAft>
            </a:pPr>
            <a:endParaRPr lang="en-US" dirty="0">
              <a:solidFill>
                <a:schemeClr val="dk1"/>
              </a:solidFill>
            </a:endParaRPr>
          </a:p>
          <a:p>
            <a:pPr>
              <a:spcAft>
                <a:spcPts val="0"/>
              </a:spcAft>
            </a:pPr>
            <a:endParaRPr lang="en-US" dirty="0" smtClean="0">
              <a:solidFill>
                <a:schemeClr val="dk1"/>
              </a:solidFill>
            </a:endParaRPr>
          </a:p>
          <a:p>
            <a:pPr>
              <a:spcAft>
                <a:spcPts val="0"/>
              </a:spcAft>
            </a:pPr>
            <a:endParaRPr lang="fr-FR" dirty="0" smtClean="0">
              <a:solidFill>
                <a:schemeClr val="dk1"/>
              </a:solidFill>
            </a:endParaRPr>
          </a:p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8D68-E3A0-0E4E-9B47-1D0349E61937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1599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Quality</a:t>
            </a:r>
            <a:endParaRPr lang="fr-FR" b="1" dirty="0"/>
          </a:p>
        </p:txBody>
      </p:sp>
      <p:graphicFrame>
        <p:nvGraphicFramePr>
          <p:cNvPr id="6" name="Espace réservé du contenu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26841558"/>
              </p:ext>
            </p:extLst>
          </p:nvPr>
        </p:nvGraphicFramePr>
        <p:xfrm>
          <a:off x="628650" y="946729"/>
          <a:ext cx="7920666" cy="555256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09354"/>
                <a:gridCol w="5211312"/>
              </a:tblGrid>
              <a:tr h="347361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 smtClean="0">
                          <a:effectLst/>
                        </a:rPr>
                        <a:t>Active substance informations</a:t>
                      </a:r>
                    </a:p>
                  </a:txBody>
                  <a:tcPr marL="44414" marR="44414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E5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86840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Active substance</a:t>
                      </a:r>
                      <a:endParaRPr lang="en-GB" sz="1400" b="0" dirty="0" smtClean="0">
                        <a:effectLst/>
                      </a:endParaRPr>
                    </a:p>
                  </a:txBody>
                  <a:tcPr marL="44414" marR="44414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2F6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 marL="44414" marR="44414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7FA"/>
                    </a:solidFill>
                  </a:tcPr>
                </a:tc>
              </a:tr>
              <a:tr h="126520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INN/formula</a:t>
                      </a:r>
                      <a:endParaRPr lang="en-GB" sz="1400" b="0" dirty="0" smtClean="0">
                        <a:effectLst/>
                      </a:endParaRPr>
                    </a:p>
                  </a:txBody>
                  <a:tcPr marL="44414" marR="44414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2F6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 marL="44414" marR="44414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7FA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BCS</a:t>
                      </a:r>
                      <a:endParaRPr lang="en-GB" sz="1400" kern="1200" baseline="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14" marR="44414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2F6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 marL="44414" marR="44414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7FA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Polymorphism</a:t>
                      </a:r>
                      <a:endParaRPr lang="en-GB" sz="1400" b="0" dirty="0" smtClean="0">
                        <a:effectLst/>
                      </a:endParaRPr>
                    </a:p>
                  </a:txBody>
                  <a:tcPr marL="44414" marR="44414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2F6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400" dirty="0"/>
                    </a:p>
                  </a:txBody>
                  <a:tcPr marL="44414" marR="44414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7FA"/>
                    </a:solidFill>
                  </a:tcPr>
                </a:tc>
              </a:tr>
              <a:tr h="347361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Name(s) and address(</a:t>
                      </a:r>
                      <a:r>
                        <a:rPr lang="en-GB" sz="1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es</a:t>
                      </a:r>
                      <a:r>
                        <a:rPr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 of the manufacturer(s) of</a:t>
                      </a:r>
                      <a:r>
                        <a:rPr lang="en-GB" sz="1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the active substance </a:t>
                      </a:r>
                      <a:endParaRPr lang="en-GB" sz="1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14" marR="44414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E5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47361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 smtClean="0">
                        <a:effectLst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 smtClean="0">
                        <a:effectLst/>
                      </a:endParaRPr>
                    </a:p>
                  </a:txBody>
                  <a:tcPr marL="44414" marR="44414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3F9F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47361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ASMF/CEP</a:t>
                      </a:r>
                    </a:p>
                  </a:txBody>
                  <a:tcPr marL="44414" marR="44414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E5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20040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Is an ASMF or CEP to be used ? </a:t>
                      </a:r>
                      <a:endParaRPr lang="fr-FR" sz="1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14" marR="44414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2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400" b="0" dirty="0" smtClean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4414" marR="44414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3F9FB"/>
                    </a:solidFill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If</a:t>
                      </a:r>
                      <a:r>
                        <a:rPr lang="en-GB" sz="1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ASMF, is it a EU ASMF ? </a:t>
                      </a:r>
                      <a:endParaRPr lang="fr-FR" sz="1400" b="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14" marR="44414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2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400" b="0" dirty="0" smtClean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44414" marR="44414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3F9FB"/>
                    </a:solidFill>
                  </a:tcPr>
                </a:tc>
              </a:tr>
              <a:tr h="347361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Name(s) and address(</a:t>
                      </a:r>
                      <a:r>
                        <a:rPr lang="en-GB" sz="1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es</a:t>
                      </a:r>
                      <a:r>
                        <a:rPr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 of the manufacturer(s) of</a:t>
                      </a:r>
                      <a:r>
                        <a:rPr lang="en-GB" sz="1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the finished product </a:t>
                      </a:r>
                      <a:endParaRPr lang="fr-FR" sz="1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14" marR="44414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E5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47361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 smtClean="0">
                        <a:effectLst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 smtClean="0">
                        <a:effectLst/>
                      </a:endParaRPr>
                    </a:p>
                  </a:txBody>
                  <a:tcPr marL="44414" marR="44414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3F9F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47361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Name(s) and address(</a:t>
                      </a:r>
                      <a:r>
                        <a:rPr lang="en-GB" sz="1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es</a:t>
                      </a:r>
                      <a:r>
                        <a:rPr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 of</a:t>
                      </a:r>
                      <a:r>
                        <a:rPr lang="en-GB" sz="1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the </a:t>
                      </a:r>
                      <a:r>
                        <a:rPr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responsible for batch release in the EEA </a:t>
                      </a:r>
                      <a:endParaRPr lang="fr-FR" sz="1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14" marR="44414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E5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47361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 smtClean="0">
                        <a:effectLst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 smtClean="0">
                        <a:effectLst/>
                      </a:endParaRPr>
                    </a:p>
                  </a:txBody>
                  <a:tcPr marL="44414" marR="44414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3F9F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47361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Does the module 3 need to be updated to be state of the art ? </a:t>
                      </a:r>
                    </a:p>
                  </a:txBody>
                  <a:tcPr marL="44414" marR="44414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E5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47361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yes/no</a:t>
                      </a:r>
                      <a:endParaRPr lang="en-GB" sz="1400" b="0" dirty="0" smtClean="0">
                        <a:effectLst/>
                      </a:endParaRPr>
                    </a:p>
                  </a:txBody>
                  <a:tcPr marL="44414" marR="44414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3F9F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47361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 If yes, detail the updates needed before starting the MRP/RUP in the next slide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endParaRPr lang="en-US" sz="140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44414" marR="44414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E5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8D68-E3A0-0E4E-9B47-1D0349E61937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264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Quality</a:t>
            </a:r>
            <a:endParaRPr lang="fr-FR" b="1" dirty="0"/>
          </a:p>
        </p:txBody>
      </p:sp>
      <p:graphicFrame>
        <p:nvGraphicFramePr>
          <p:cNvPr id="6" name="Espace réservé du contenu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46533892"/>
              </p:ext>
            </p:extLst>
          </p:nvPr>
        </p:nvGraphicFramePr>
        <p:xfrm>
          <a:off x="628650" y="1007971"/>
          <a:ext cx="7920666" cy="69472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920666"/>
              </a:tblGrid>
              <a:tr h="34736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+mn-lt"/>
                        </a:rPr>
                        <a:t>Updates needed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(if any)</a:t>
                      </a:r>
                      <a:endParaRPr lang="en-US" sz="140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44414" marR="44414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E5ED"/>
                    </a:solidFill>
                  </a:tcPr>
                </a:tc>
              </a:tr>
              <a:tr h="34736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 smtClean="0">
                        <a:effectLst/>
                      </a:endParaRPr>
                    </a:p>
                  </a:txBody>
                  <a:tcPr marL="44414" marR="44414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B"/>
                    </a:solidFill>
                  </a:tcPr>
                </a:tc>
              </a:tr>
            </a:tbl>
          </a:graphicData>
        </a:graphic>
      </p:graphicFrame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8D68-E3A0-0E4E-9B47-1D0349E61937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2268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Quality</a:t>
            </a:r>
            <a:endParaRPr lang="fr-FR" dirty="0"/>
          </a:p>
        </p:txBody>
      </p:sp>
      <p:graphicFrame>
        <p:nvGraphicFramePr>
          <p:cNvPr id="9" name="Espace réservé du contenu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36251026"/>
              </p:ext>
            </p:extLst>
          </p:nvPr>
        </p:nvGraphicFramePr>
        <p:xfrm>
          <a:off x="628650" y="1007971"/>
          <a:ext cx="7920666" cy="69472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920666"/>
              </a:tblGrid>
              <a:tr h="34736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smtClean="0">
                          <a:solidFill>
                            <a:srgbClr val="000000"/>
                          </a:solidFill>
                        </a:rPr>
                        <a:t>Quantitative/qualitative composition </a:t>
                      </a:r>
                      <a:endParaRPr lang="en-US" sz="140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44414" marR="44414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E5ED"/>
                    </a:solidFill>
                  </a:tcPr>
                </a:tc>
              </a:tr>
              <a:tr h="34736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 smtClean="0">
                        <a:effectLst/>
                      </a:endParaRPr>
                    </a:p>
                  </a:txBody>
                  <a:tcPr marL="44414" marR="44414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B"/>
                    </a:solidFill>
                  </a:tcPr>
                </a:tc>
              </a:tr>
            </a:tbl>
          </a:graphicData>
        </a:graphic>
      </p:graphicFrame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8D68-E3A0-0E4E-9B47-1D0349E61937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5708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Quality</a:t>
            </a:r>
            <a:r>
              <a:rPr lang="fr-FR" dirty="0"/>
              <a:t>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28650" y="978335"/>
            <a:ext cx="7920000" cy="5786449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fr-FR" b="0" dirty="0" smtClean="0"/>
              <a:t>If any comparability study : </a:t>
            </a:r>
          </a:p>
          <a:p>
            <a:pPr marL="571500" lvl="1">
              <a:lnSpc>
                <a:spcPct val="150000"/>
              </a:lnSpc>
            </a:pPr>
            <a:r>
              <a:rPr lang="fr-FR" b="0" dirty="0" smtClean="0"/>
              <a:t>Description</a:t>
            </a:r>
            <a:r>
              <a:rPr lang="fr-FR" dirty="0" smtClean="0"/>
              <a:t> : </a:t>
            </a:r>
            <a:endParaRPr lang="fr-FR" dirty="0"/>
          </a:p>
          <a:p>
            <a:pPr marL="571500" lvl="1">
              <a:lnSpc>
                <a:spcPct val="150000"/>
              </a:lnSpc>
            </a:pPr>
            <a:endParaRPr lang="fr-FR" dirty="0" smtClean="0"/>
          </a:p>
          <a:p>
            <a:pPr marL="285750" lvl="1" indent="0">
              <a:lnSpc>
                <a:spcPct val="150000"/>
              </a:lnSpc>
              <a:buNone/>
            </a:pPr>
            <a:endParaRPr lang="fr-FR" dirty="0" smtClean="0"/>
          </a:p>
          <a:p>
            <a:pPr marL="285750" lvl="1" indent="0">
              <a:lnSpc>
                <a:spcPct val="150000"/>
              </a:lnSpc>
              <a:buNone/>
            </a:pPr>
            <a:endParaRPr lang="fr-FR" dirty="0" smtClean="0"/>
          </a:p>
          <a:p>
            <a:pPr marL="285750" lvl="1" indent="0">
              <a:lnSpc>
                <a:spcPct val="150000"/>
              </a:lnSpc>
              <a:buNone/>
            </a:pPr>
            <a:endParaRPr lang="fr-FR" dirty="0" smtClean="0"/>
          </a:p>
          <a:p>
            <a:pPr marL="571500" lvl="1"/>
            <a:r>
              <a:rPr lang="fr-FR" b="0" dirty="0" smtClean="0"/>
              <a:t>P</a:t>
            </a:r>
            <a:r>
              <a:rPr lang="en-GB" b="0" dirty="0" smtClean="0"/>
              <a:t>roduct </a:t>
            </a:r>
            <a:r>
              <a:rPr lang="en-GB" b="0" dirty="0"/>
              <a:t>used </a:t>
            </a:r>
            <a:r>
              <a:rPr lang="en-GB" b="0" dirty="0" smtClean="0"/>
              <a:t>reference : </a:t>
            </a:r>
            <a:endParaRPr lang="fr-FR" dirty="0"/>
          </a:p>
          <a:p>
            <a:r>
              <a:rPr lang="fr-FR" b="0" dirty="0" smtClean="0"/>
              <a:t>Type </a:t>
            </a:r>
            <a:r>
              <a:rPr lang="fr-FR" b="0" dirty="0"/>
              <a:t>of developpement </a:t>
            </a:r>
            <a:r>
              <a:rPr lang="fr-FR" dirty="0"/>
              <a:t>(</a:t>
            </a:r>
            <a:r>
              <a:rPr lang="fr-FR" b="0" dirty="0" smtClean="0"/>
              <a:t>traditional/</a:t>
            </a:r>
            <a:r>
              <a:rPr lang="fr-FR" b="0" dirty="0" err="1" smtClean="0"/>
              <a:t>quality</a:t>
            </a:r>
            <a:r>
              <a:rPr lang="fr-FR" b="0" dirty="0" smtClean="0"/>
              <a:t> </a:t>
            </a:r>
            <a:r>
              <a:rPr lang="fr-FR" b="0" dirty="0"/>
              <a:t>by design/design </a:t>
            </a:r>
            <a:r>
              <a:rPr lang="fr-FR" b="0" dirty="0" smtClean="0"/>
              <a:t>space</a:t>
            </a:r>
            <a:r>
              <a:rPr lang="fr-FR" dirty="0" smtClean="0"/>
              <a:t>) </a:t>
            </a:r>
            <a:r>
              <a:rPr lang="fr-FR" b="0" dirty="0" smtClean="0"/>
              <a:t>:</a:t>
            </a:r>
          </a:p>
          <a:p>
            <a:r>
              <a:rPr lang="fr-FR" b="0" dirty="0" smtClean="0"/>
              <a:t>Type </a:t>
            </a:r>
            <a:r>
              <a:rPr lang="fr-FR" b="0" dirty="0"/>
              <a:t>of manufacturing  process </a:t>
            </a:r>
            <a:r>
              <a:rPr lang="fr-FR" b="0" dirty="0" smtClean="0"/>
              <a:t>(standard/non </a:t>
            </a:r>
            <a:r>
              <a:rPr lang="fr-FR" b="0" dirty="0"/>
              <a:t>standard) </a:t>
            </a:r>
            <a:r>
              <a:rPr lang="fr-FR" b="0" dirty="0" smtClean="0"/>
              <a:t>: </a:t>
            </a:r>
          </a:p>
          <a:p>
            <a:r>
              <a:rPr lang="fr-FR" b="0" dirty="0" smtClean="0"/>
              <a:t>Number of validation batches : </a:t>
            </a:r>
            <a:endParaRPr lang="fr-FR" b="0" dirty="0"/>
          </a:p>
          <a:p>
            <a:r>
              <a:rPr lang="fr-FR" b="0" dirty="0"/>
              <a:t>Commercial batch </a:t>
            </a:r>
            <a:r>
              <a:rPr lang="fr-FR" b="0" dirty="0" smtClean="0"/>
              <a:t>size : </a:t>
            </a:r>
            <a:endParaRPr lang="fr-FR" b="0" dirty="0"/>
          </a:p>
          <a:p>
            <a:pPr marL="0" indent="0">
              <a:buNone/>
            </a:pPr>
            <a:endParaRPr lang="fr-FR" b="0" dirty="0" smtClean="0">
              <a:solidFill>
                <a:schemeClr val="dk1"/>
              </a:solidFill>
            </a:endParaRPr>
          </a:p>
          <a:p>
            <a:endParaRPr lang="fr-FR" b="0" dirty="0">
              <a:solidFill>
                <a:schemeClr val="dk1"/>
              </a:solidFill>
            </a:endParaRPr>
          </a:p>
          <a:p>
            <a:endParaRPr lang="fr-FR" b="0" dirty="0">
              <a:solidFill>
                <a:schemeClr val="dk1"/>
              </a:solidFill>
            </a:endParaRPr>
          </a:p>
          <a:p>
            <a:endParaRPr lang="fr-FR" b="0" dirty="0" smtClean="0">
              <a:solidFill>
                <a:schemeClr val="dk1"/>
              </a:solidFill>
            </a:endParaRPr>
          </a:p>
          <a:p>
            <a:endParaRPr lang="fr-FR" b="0" dirty="0">
              <a:solidFill>
                <a:schemeClr val="dk1"/>
              </a:solidFill>
            </a:endParaRPr>
          </a:p>
          <a:p>
            <a:endParaRPr lang="fr-FR" b="0" dirty="0" smtClean="0">
              <a:solidFill>
                <a:schemeClr val="dk1"/>
              </a:solidFill>
            </a:endParaRPr>
          </a:p>
          <a:p>
            <a:endParaRPr lang="fr-FR" b="0" dirty="0" smtClean="0">
              <a:solidFill>
                <a:schemeClr val="dk1"/>
              </a:solidFill>
            </a:endParaRPr>
          </a:p>
          <a:p>
            <a:endParaRPr lang="fr-FR" dirty="0">
              <a:solidFill>
                <a:schemeClr val="dk1"/>
              </a:solidFill>
            </a:endParaRPr>
          </a:p>
          <a:p>
            <a:endParaRPr lang="fr-FR" dirty="0" smtClean="0">
              <a:solidFill>
                <a:schemeClr val="dk1"/>
              </a:solidFill>
            </a:endParaRPr>
          </a:p>
          <a:p>
            <a:pPr marL="0" indent="0">
              <a:buNone/>
            </a:pPr>
            <a:endParaRPr lang="fr-FR" dirty="0" smtClean="0">
              <a:solidFill>
                <a:schemeClr val="dk1"/>
              </a:solidFill>
            </a:endParaRPr>
          </a:p>
          <a:p>
            <a:pPr marL="0" indent="0">
              <a:buNone/>
            </a:pPr>
            <a:endParaRPr lang="fr-FR" dirty="0">
              <a:solidFill>
                <a:schemeClr val="dk1"/>
              </a:solidFill>
            </a:endParaRPr>
          </a:p>
          <a:p>
            <a:pPr marL="0" indent="0">
              <a:buNone/>
            </a:pPr>
            <a:endParaRPr lang="fr-FR" dirty="0" smtClean="0">
              <a:solidFill>
                <a:schemeClr val="dk1"/>
              </a:solidFill>
            </a:endParaRPr>
          </a:p>
          <a:p>
            <a:endParaRPr lang="fr-FR" dirty="0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-1019175" y="-1933822"/>
            <a:ext cx="1158175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fr-FR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/>
            </a:r>
            <a:br>
              <a:rPr kumimoji="0" lang="de-DE" altLang="fr-FR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</a:br>
            <a:endParaRPr kumimoji="0" lang="de-DE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8D68-E3A0-0E4E-9B47-1D0349E61937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0180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Quality</a:t>
            </a:r>
            <a:r>
              <a:rPr lang="fr-FR" dirty="0"/>
              <a:t>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28650" y="978335"/>
            <a:ext cx="7920000" cy="5786449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fr-FR" b="0" dirty="0" smtClean="0"/>
              <a:t>Stability </a:t>
            </a:r>
            <a:r>
              <a:rPr lang="fr-FR" b="0" dirty="0"/>
              <a:t>: </a:t>
            </a:r>
            <a:endParaRPr lang="fr-FR" dirty="0"/>
          </a:p>
          <a:p>
            <a:pPr marL="571500" lvl="1"/>
            <a:r>
              <a:rPr lang="fr-FR" b="0" dirty="0" smtClean="0"/>
              <a:t>Available </a:t>
            </a:r>
            <a:r>
              <a:rPr lang="fr-FR" b="0" dirty="0"/>
              <a:t>stability </a:t>
            </a:r>
            <a:r>
              <a:rPr lang="fr-FR" b="0" dirty="0" smtClean="0"/>
              <a:t>data :  </a:t>
            </a:r>
          </a:p>
          <a:p>
            <a:pPr marL="571500" lvl="1"/>
            <a:r>
              <a:rPr lang="fr-FR" b="0" dirty="0" smtClean="0"/>
              <a:t>Claimed </a:t>
            </a:r>
            <a:r>
              <a:rPr lang="fr-FR" b="0" dirty="0"/>
              <a:t>shelf </a:t>
            </a:r>
            <a:r>
              <a:rPr lang="fr-FR" b="0" dirty="0" smtClean="0"/>
              <a:t>life</a:t>
            </a:r>
            <a:r>
              <a:rPr lang="fr-FR" dirty="0"/>
              <a:t> </a:t>
            </a:r>
            <a:r>
              <a:rPr lang="fr-FR" dirty="0" smtClean="0"/>
              <a:t>:</a:t>
            </a:r>
            <a:r>
              <a:rPr lang="fr-FR" b="0" dirty="0" smtClean="0"/>
              <a:t> </a:t>
            </a:r>
          </a:p>
          <a:p>
            <a:pPr marL="571500" lvl="1"/>
            <a:r>
              <a:rPr lang="fr-FR" b="0" dirty="0" smtClean="0"/>
              <a:t>Storage condition</a:t>
            </a:r>
            <a:r>
              <a:rPr lang="fr-FR" dirty="0"/>
              <a:t> </a:t>
            </a:r>
            <a:r>
              <a:rPr lang="fr-FR" dirty="0" smtClean="0"/>
              <a:t>: </a:t>
            </a:r>
            <a:endParaRPr lang="fr-FR" b="0" dirty="0" smtClean="0"/>
          </a:p>
          <a:p>
            <a:pPr marL="571500" lvl="1"/>
            <a:r>
              <a:rPr lang="fr-FR" b="0" dirty="0" smtClean="0"/>
              <a:t>Stability </a:t>
            </a:r>
            <a:r>
              <a:rPr lang="fr-FR" b="0" dirty="0"/>
              <a:t>in use </a:t>
            </a:r>
            <a:r>
              <a:rPr lang="fr-FR" b="0" dirty="0" smtClean="0"/>
              <a:t>: </a:t>
            </a:r>
            <a:endParaRPr lang="fr-FR" b="0" dirty="0"/>
          </a:p>
          <a:p>
            <a:pPr>
              <a:lnSpc>
                <a:spcPct val="150000"/>
              </a:lnSpc>
            </a:pPr>
            <a:r>
              <a:rPr lang="fr-FR" b="0" dirty="0"/>
              <a:t>Compatibilty, if applicable : </a:t>
            </a:r>
            <a:endParaRPr lang="fr-FR" b="0" dirty="0" smtClean="0"/>
          </a:p>
          <a:p>
            <a:pPr lvl="1">
              <a:lnSpc>
                <a:spcPct val="150000"/>
              </a:lnSpc>
            </a:pPr>
            <a:r>
              <a:rPr lang="fr-FR" dirty="0" smtClean="0"/>
              <a:t>D</a:t>
            </a:r>
            <a:r>
              <a:rPr lang="fr-FR" b="0" dirty="0" smtClean="0"/>
              <a:t>ilution </a:t>
            </a:r>
            <a:r>
              <a:rPr lang="fr-FR" b="0" dirty="0"/>
              <a:t>and reconstitution </a:t>
            </a:r>
            <a:r>
              <a:rPr lang="fr-FR" b="0" dirty="0" smtClean="0"/>
              <a:t>solvents :</a:t>
            </a:r>
          </a:p>
          <a:p>
            <a:r>
              <a:rPr lang="en-GB" b="0" dirty="0"/>
              <a:t>Conclusions of the risk assessment of nitrosamines impurities </a:t>
            </a:r>
            <a:r>
              <a:rPr lang="en-GB" b="0" dirty="0" smtClean="0"/>
              <a:t>:</a:t>
            </a:r>
            <a:endParaRPr lang="fr-FR" b="0" dirty="0"/>
          </a:p>
          <a:p>
            <a:pPr marL="0" indent="0">
              <a:buNone/>
            </a:pPr>
            <a:endParaRPr lang="fr-FR" b="0" dirty="0" smtClean="0">
              <a:solidFill>
                <a:schemeClr val="dk1"/>
              </a:solidFill>
            </a:endParaRPr>
          </a:p>
          <a:p>
            <a:endParaRPr lang="fr-FR" b="0" dirty="0">
              <a:solidFill>
                <a:schemeClr val="dk1"/>
              </a:solidFill>
            </a:endParaRPr>
          </a:p>
          <a:p>
            <a:endParaRPr lang="fr-FR" b="0" dirty="0">
              <a:solidFill>
                <a:schemeClr val="dk1"/>
              </a:solidFill>
            </a:endParaRPr>
          </a:p>
          <a:p>
            <a:endParaRPr lang="fr-FR" b="0" dirty="0" smtClean="0">
              <a:solidFill>
                <a:schemeClr val="dk1"/>
              </a:solidFill>
            </a:endParaRPr>
          </a:p>
          <a:p>
            <a:endParaRPr lang="fr-FR" b="0" dirty="0">
              <a:solidFill>
                <a:schemeClr val="dk1"/>
              </a:solidFill>
            </a:endParaRPr>
          </a:p>
          <a:p>
            <a:endParaRPr lang="fr-FR" b="0" dirty="0" smtClean="0">
              <a:solidFill>
                <a:schemeClr val="dk1"/>
              </a:solidFill>
            </a:endParaRPr>
          </a:p>
          <a:p>
            <a:endParaRPr lang="fr-FR" b="0" dirty="0" smtClean="0">
              <a:solidFill>
                <a:schemeClr val="dk1"/>
              </a:solidFill>
            </a:endParaRPr>
          </a:p>
          <a:p>
            <a:endParaRPr lang="fr-FR" dirty="0">
              <a:solidFill>
                <a:schemeClr val="dk1"/>
              </a:solidFill>
            </a:endParaRPr>
          </a:p>
          <a:p>
            <a:endParaRPr lang="fr-FR" dirty="0" smtClean="0">
              <a:solidFill>
                <a:schemeClr val="dk1"/>
              </a:solidFill>
            </a:endParaRPr>
          </a:p>
          <a:p>
            <a:pPr marL="0" indent="0">
              <a:buNone/>
            </a:pPr>
            <a:endParaRPr lang="fr-FR" dirty="0" smtClean="0">
              <a:solidFill>
                <a:schemeClr val="dk1"/>
              </a:solidFill>
            </a:endParaRPr>
          </a:p>
          <a:p>
            <a:pPr marL="0" indent="0">
              <a:buNone/>
            </a:pPr>
            <a:endParaRPr lang="fr-FR" dirty="0">
              <a:solidFill>
                <a:schemeClr val="dk1"/>
              </a:solidFill>
            </a:endParaRPr>
          </a:p>
          <a:p>
            <a:pPr marL="0" indent="0">
              <a:buNone/>
            </a:pPr>
            <a:endParaRPr lang="fr-FR" dirty="0" smtClean="0">
              <a:solidFill>
                <a:schemeClr val="dk1"/>
              </a:solidFill>
            </a:endParaRPr>
          </a:p>
          <a:p>
            <a:endParaRPr lang="fr-FR" dirty="0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-1019175" y="-1933822"/>
            <a:ext cx="1158175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fr-FR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/>
            </a:r>
            <a:br>
              <a:rPr kumimoji="0" lang="de-DE" altLang="fr-FR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</a:br>
            <a:endParaRPr kumimoji="0" lang="de-DE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8D68-E3A0-0E4E-9B47-1D0349E61937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1980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Pharmacokinetics</a:t>
            </a:r>
            <a:r>
              <a:rPr lang="de-DE" dirty="0" smtClean="0"/>
              <a:t> </a:t>
            </a:r>
            <a:r>
              <a:rPr lang="de-DE" dirty="0" err="1" smtClean="0"/>
              <a:t>if</a:t>
            </a:r>
            <a:r>
              <a:rPr lang="de-DE" dirty="0" smtClean="0"/>
              <a:t> </a:t>
            </a:r>
            <a:r>
              <a:rPr lang="de-DE" dirty="0" err="1" smtClean="0"/>
              <a:t>applicable</a:t>
            </a:r>
            <a:r>
              <a:rPr lang="de-DE" dirty="0" smtClean="0"/>
              <a:t/>
            </a:r>
            <a:br>
              <a:rPr lang="de-DE" dirty="0" smtClean="0"/>
            </a:br>
            <a:endParaRPr lang="fr-FR" sz="1200" i="1" dirty="0"/>
          </a:p>
        </p:txBody>
      </p:sp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fr-FR" dirty="0" smtClean="0"/>
              <a:t>Study  :</a:t>
            </a:r>
          </a:p>
          <a:p>
            <a:pPr marL="571500" lvl="1"/>
            <a:r>
              <a:rPr lang="fr-FR" b="0" dirty="0" smtClean="0"/>
              <a:t>Title : </a:t>
            </a:r>
          </a:p>
          <a:p>
            <a:pPr marL="571500" lvl="1"/>
            <a:r>
              <a:rPr lang="fr-FR" dirty="0" smtClean="0"/>
              <a:t>D</a:t>
            </a:r>
            <a:r>
              <a:rPr lang="fr-FR" b="0" dirty="0" smtClean="0"/>
              <a:t>ate :</a:t>
            </a:r>
          </a:p>
          <a:p>
            <a:pPr marL="571500" lvl="1"/>
            <a:r>
              <a:rPr lang="fr-FR" b="0" dirty="0" smtClean="0"/>
              <a:t>Number : </a:t>
            </a:r>
          </a:p>
          <a:p>
            <a:pPr marL="571500" lvl="1"/>
            <a:r>
              <a:rPr lang="fr-FR" b="0" dirty="0" smtClean="0"/>
              <a:t>Design :</a:t>
            </a:r>
            <a:endParaRPr lang="fr-FR" dirty="0"/>
          </a:p>
          <a:p>
            <a:r>
              <a:rPr lang="en-GB" dirty="0"/>
              <a:t>P</a:t>
            </a:r>
            <a:r>
              <a:rPr lang="en-GB" b="0" dirty="0" smtClean="0"/>
              <a:t>roduct </a:t>
            </a:r>
            <a:r>
              <a:rPr lang="en-GB" b="0" dirty="0"/>
              <a:t>used for the bioequivalence study </a:t>
            </a:r>
            <a:r>
              <a:rPr lang="en-GB" dirty="0" smtClean="0"/>
              <a:t>:</a:t>
            </a:r>
            <a:endParaRPr lang="en-GB" b="0" dirty="0" smtClean="0"/>
          </a:p>
          <a:p>
            <a:pPr marL="571500" lvl="1">
              <a:lnSpc>
                <a:spcPct val="150000"/>
              </a:lnSpc>
            </a:pPr>
            <a:r>
              <a:rPr lang="en-GB" dirty="0" smtClean="0"/>
              <a:t>Reference :</a:t>
            </a:r>
          </a:p>
          <a:p>
            <a:pPr marL="571500" lvl="1"/>
            <a:r>
              <a:rPr lang="en-GB" dirty="0" smtClean="0"/>
              <a:t>Country </a:t>
            </a:r>
            <a:r>
              <a:rPr lang="en-GB" dirty="0"/>
              <a:t>of origin </a:t>
            </a:r>
            <a:r>
              <a:rPr lang="fr-FR" dirty="0"/>
              <a:t>:</a:t>
            </a:r>
          </a:p>
          <a:p>
            <a:pPr>
              <a:lnSpc>
                <a:spcPct val="110000"/>
              </a:lnSpc>
            </a:pPr>
            <a:r>
              <a:rPr lang="fr-FR" b="0" dirty="0" smtClean="0"/>
              <a:t>BCS : </a:t>
            </a:r>
          </a:p>
          <a:p>
            <a:pPr>
              <a:lnSpc>
                <a:spcPct val="150000"/>
              </a:lnSpc>
            </a:pPr>
            <a:r>
              <a:rPr lang="fr-FR" b="0" dirty="0" smtClean="0"/>
              <a:t>Product test  : </a:t>
            </a:r>
          </a:p>
          <a:p>
            <a:pPr marL="571500" lvl="1">
              <a:lnSpc>
                <a:spcPct val="150000"/>
              </a:lnSpc>
            </a:pPr>
            <a:r>
              <a:rPr lang="fr-FR" b="0" dirty="0" smtClean="0"/>
              <a:t>API source</a:t>
            </a:r>
            <a:r>
              <a:rPr lang="fr-FR" dirty="0"/>
              <a:t> </a:t>
            </a:r>
            <a:r>
              <a:rPr lang="fr-FR" dirty="0" smtClean="0"/>
              <a:t>:</a:t>
            </a:r>
            <a:endParaRPr lang="fr-FR" b="0" dirty="0" smtClean="0"/>
          </a:p>
          <a:p>
            <a:pPr marL="571500" lvl="1"/>
            <a:r>
              <a:rPr lang="fr-FR" dirty="0"/>
              <a:t>M</a:t>
            </a:r>
            <a:r>
              <a:rPr lang="fr-FR" b="0" dirty="0" smtClean="0"/>
              <a:t>anufacturing site : </a:t>
            </a:r>
          </a:p>
          <a:p>
            <a:pPr marL="571500" lvl="1"/>
            <a:r>
              <a:rPr lang="fr-FR" dirty="0"/>
              <a:t>B</a:t>
            </a:r>
            <a:r>
              <a:rPr lang="fr-FR" b="0" dirty="0" smtClean="0"/>
              <a:t>atch </a:t>
            </a:r>
            <a:r>
              <a:rPr lang="fr-FR" b="0" dirty="0"/>
              <a:t>size </a:t>
            </a:r>
            <a:r>
              <a:rPr lang="fr-FR" b="0" dirty="0" smtClean="0"/>
              <a:t>: </a:t>
            </a:r>
          </a:p>
          <a:p>
            <a:endParaRPr lang="fr-FR" b="0" dirty="0">
              <a:solidFill>
                <a:schemeClr val="accent1"/>
              </a:solidFill>
            </a:endParaRPr>
          </a:p>
          <a:p>
            <a:pPr marL="0" indent="0">
              <a:buNone/>
            </a:pPr>
            <a:endParaRPr lang="en-GB" dirty="0"/>
          </a:p>
          <a:p>
            <a:endParaRPr lang="fr-FR" b="0" i="1" dirty="0"/>
          </a:p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8D68-E3A0-0E4E-9B47-1D0349E61937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4275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Pharmacokinetics</a:t>
            </a:r>
            <a:r>
              <a:rPr lang="de-DE" dirty="0" smtClean="0"/>
              <a:t> </a:t>
            </a:r>
            <a:r>
              <a:rPr lang="de-DE" dirty="0" err="1" smtClean="0"/>
              <a:t>if</a:t>
            </a:r>
            <a:r>
              <a:rPr lang="de-DE" dirty="0" smtClean="0"/>
              <a:t> </a:t>
            </a:r>
            <a:r>
              <a:rPr lang="de-DE" dirty="0" err="1" smtClean="0"/>
              <a:t>applicable</a:t>
            </a:r>
            <a:r>
              <a:rPr lang="de-DE" dirty="0" smtClean="0"/>
              <a:t/>
            </a:r>
            <a:br>
              <a:rPr lang="de-DE" dirty="0" smtClean="0"/>
            </a:br>
            <a:endParaRPr lang="fr-FR" sz="1200" i="1" dirty="0"/>
          </a:p>
        </p:txBody>
      </p:sp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fr-FR" b="0" dirty="0" smtClean="0"/>
              <a:t>Is </a:t>
            </a:r>
            <a:r>
              <a:rPr lang="fr-FR" b="0" dirty="0" err="1" smtClean="0"/>
              <a:t>there</a:t>
            </a:r>
            <a:r>
              <a:rPr lang="fr-FR" b="0" dirty="0" smtClean="0"/>
              <a:t> any </a:t>
            </a:r>
            <a:r>
              <a:rPr lang="fr-FR" b="0" dirty="0" err="1" smtClean="0"/>
              <a:t>product</a:t>
            </a:r>
            <a:r>
              <a:rPr lang="fr-FR" b="0" dirty="0" smtClean="0"/>
              <a:t> </a:t>
            </a:r>
            <a:r>
              <a:rPr lang="fr-FR" b="0" dirty="0" err="1" smtClean="0"/>
              <a:t>specific</a:t>
            </a:r>
            <a:r>
              <a:rPr lang="fr-FR" b="0" dirty="0" smtClean="0"/>
              <a:t> guidance ? </a:t>
            </a:r>
            <a:r>
              <a:rPr lang="fr-FR" dirty="0" err="1" smtClean="0"/>
              <a:t>y</a:t>
            </a:r>
            <a:r>
              <a:rPr lang="fr-FR" b="0" dirty="0" err="1" smtClean="0"/>
              <a:t>es</a:t>
            </a:r>
            <a:r>
              <a:rPr lang="fr-FR" b="0" dirty="0" smtClean="0"/>
              <a:t>/no </a:t>
            </a:r>
          </a:p>
          <a:p>
            <a:pPr lvl="1">
              <a:lnSpc>
                <a:spcPct val="150000"/>
              </a:lnSpc>
            </a:pPr>
            <a:r>
              <a:rPr lang="fr-FR" dirty="0" smtClean="0"/>
              <a:t>If </a:t>
            </a:r>
            <a:r>
              <a:rPr lang="fr-FR" dirty="0" err="1"/>
              <a:t>y</a:t>
            </a:r>
            <a:r>
              <a:rPr lang="fr-FR" dirty="0" err="1" smtClean="0"/>
              <a:t>es</a:t>
            </a:r>
            <a:r>
              <a:rPr lang="fr-FR" dirty="0" smtClean="0"/>
              <a:t>, </a:t>
            </a:r>
            <a:r>
              <a:rPr lang="fr-FR" dirty="0" err="1" smtClean="0"/>
              <a:t>which</a:t>
            </a:r>
            <a:r>
              <a:rPr lang="fr-FR" dirty="0" smtClean="0"/>
              <a:t> one(s) ?</a:t>
            </a:r>
            <a:endParaRPr lang="fr-FR" b="0" dirty="0"/>
          </a:p>
          <a:p>
            <a:endParaRPr lang="fr-FR" b="0" dirty="0"/>
          </a:p>
          <a:p>
            <a:pPr marL="0" indent="0">
              <a:buNone/>
            </a:pPr>
            <a:endParaRPr lang="en-GB" dirty="0"/>
          </a:p>
          <a:p>
            <a:endParaRPr lang="fr-FR" b="0" i="1" dirty="0"/>
          </a:p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8D68-E3A0-0E4E-9B47-1D0349E61937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9168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Pharmacokinetics</a:t>
            </a:r>
            <a:r>
              <a:rPr lang="de-DE" dirty="0" smtClean="0"/>
              <a:t> </a:t>
            </a:r>
            <a:r>
              <a:rPr lang="de-DE" dirty="0" err="1" smtClean="0"/>
              <a:t>if</a:t>
            </a:r>
            <a:r>
              <a:rPr lang="de-DE" dirty="0" smtClean="0"/>
              <a:t> </a:t>
            </a:r>
            <a:r>
              <a:rPr lang="de-DE" dirty="0" err="1" smtClean="0"/>
              <a:t>applicable</a:t>
            </a:r>
            <a:r>
              <a:rPr lang="de-DE" dirty="0" smtClean="0"/>
              <a:t/>
            </a:r>
            <a:br>
              <a:rPr lang="de-DE" dirty="0" smtClean="0"/>
            </a:br>
            <a:endParaRPr lang="fr-FR" sz="1200" i="1" dirty="0"/>
          </a:p>
        </p:txBody>
      </p:sp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GB" b="0" dirty="0" smtClean="0"/>
              <a:t>CRO </a:t>
            </a:r>
            <a:r>
              <a:rPr lang="en-GB" b="0" dirty="0"/>
              <a:t>used </a:t>
            </a:r>
            <a:r>
              <a:rPr lang="fr-FR" b="0" dirty="0"/>
              <a:t>(</a:t>
            </a:r>
            <a:r>
              <a:rPr lang="fr-FR" b="0" dirty="0" err="1"/>
              <a:t>name</a:t>
            </a:r>
            <a:r>
              <a:rPr lang="fr-FR" b="0" dirty="0"/>
              <a:t> and </a:t>
            </a:r>
            <a:r>
              <a:rPr lang="fr-FR" b="0" dirty="0" err="1" smtClean="0"/>
              <a:t>address</a:t>
            </a:r>
            <a:r>
              <a:rPr lang="fr-FR" b="0" dirty="0" smtClean="0"/>
              <a:t>) </a:t>
            </a:r>
            <a:r>
              <a:rPr lang="en-GB" b="0" dirty="0" smtClean="0"/>
              <a:t>: </a:t>
            </a:r>
          </a:p>
          <a:p>
            <a:pPr lvl="1">
              <a:lnSpc>
                <a:spcPct val="150000"/>
              </a:lnSpc>
            </a:pPr>
            <a:r>
              <a:rPr lang="en-GB" dirty="0"/>
              <a:t>C</a:t>
            </a:r>
            <a:r>
              <a:rPr lang="en-GB" b="0" dirty="0" smtClean="0"/>
              <a:t>linical : </a:t>
            </a:r>
          </a:p>
          <a:p>
            <a:pPr lvl="1"/>
            <a:r>
              <a:rPr lang="en-GB" dirty="0"/>
              <a:t>S</a:t>
            </a:r>
            <a:r>
              <a:rPr lang="en-GB" b="0" dirty="0" smtClean="0"/>
              <a:t>tatistical :</a:t>
            </a:r>
            <a:endParaRPr lang="en-GB" dirty="0"/>
          </a:p>
          <a:p>
            <a:pPr lvl="1"/>
            <a:r>
              <a:rPr lang="en-GB" dirty="0" err="1" smtClean="0"/>
              <a:t>B</a:t>
            </a:r>
            <a:r>
              <a:rPr lang="en-GB" b="0" dirty="0" err="1" smtClean="0"/>
              <a:t>ioanalytical</a:t>
            </a:r>
            <a:r>
              <a:rPr lang="en-GB" b="0" dirty="0" smtClean="0"/>
              <a:t> analyses : </a:t>
            </a:r>
          </a:p>
          <a:p>
            <a:r>
              <a:rPr lang="fr-FR" b="0" dirty="0" smtClean="0"/>
              <a:t>For </a:t>
            </a:r>
            <a:r>
              <a:rPr lang="en-US" b="0" dirty="0"/>
              <a:t>immediate-release solid oral dosage forms </a:t>
            </a:r>
            <a:r>
              <a:rPr lang="fr-FR" b="0" dirty="0" smtClean="0"/>
              <a:t>: </a:t>
            </a:r>
            <a:r>
              <a:rPr lang="fr-FR" dirty="0" err="1"/>
              <a:t>d</a:t>
            </a:r>
            <a:r>
              <a:rPr lang="fr-FR" b="0" dirty="0" err="1" smtClean="0"/>
              <a:t>oes</a:t>
            </a:r>
            <a:r>
              <a:rPr lang="fr-FR" b="0" dirty="0" smtClean="0"/>
              <a:t> </a:t>
            </a:r>
            <a:r>
              <a:rPr lang="fr-FR" b="0" dirty="0"/>
              <a:t>the study </a:t>
            </a:r>
            <a:r>
              <a:rPr lang="fr-FR" b="0" dirty="0" err="1" smtClean="0"/>
              <a:t>comply</a:t>
            </a:r>
            <a:r>
              <a:rPr lang="fr-FR" b="0" dirty="0" smtClean="0"/>
              <a:t> </a:t>
            </a:r>
            <a:r>
              <a:rPr lang="fr-FR" b="0" dirty="0" err="1"/>
              <a:t>with</a:t>
            </a:r>
            <a:r>
              <a:rPr lang="fr-FR" b="0" dirty="0"/>
              <a:t> the </a:t>
            </a:r>
            <a:r>
              <a:rPr lang="en-US" b="0" dirty="0"/>
              <a:t>ICH </a:t>
            </a:r>
            <a:r>
              <a:rPr lang="en-US" b="0" dirty="0" smtClean="0"/>
              <a:t>M13A </a:t>
            </a:r>
            <a:r>
              <a:rPr lang="en-US" b="0" dirty="0"/>
              <a:t>Guideline on bioequivalence for immediate-release solid oral dosage forms </a:t>
            </a:r>
            <a:r>
              <a:rPr lang="en-US" b="0" dirty="0" smtClean="0"/>
              <a:t>(came </a:t>
            </a:r>
            <a:r>
              <a:rPr lang="en-US" b="0" dirty="0"/>
              <a:t>into effect on 25 Jan 2025</a:t>
            </a:r>
            <a:r>
              <a:rPr lang="en-US" b="0" dirty="0" smtClean="0"/>
              <a:t>) ? </a:t>
            </a:r>
          </a:p>
          <a:p>
            <a:pPr lvl="1">
              <a:lnSpc>
                <a:spcPct val="150000"/>
              </a:lnSpc>
            </a:pPr>
            <a:r>
              <a:rPr lang="en-US" b="0" dirty="0" smtClean="0"/>
              <a:t>If </a:t>
            </a:r>
            <a:r>
              <a:rPr lang="en-US" b="0" dirty="0"/>
              <a:t>not, details of deviations </a:t>
            </a:r>
            <a:r>
              <a:rPr lang="en-US" b="0" dirty="0" smtClean="0"/>
              <a:t>: </a:t>
            </a:r>
            <a:endParaRPr lang="fr-FR" b="0" dirty="0"/>
          </a:p>
          <a:p>
            <a:endParaRPr lang="en-GB" dirty="0"/>
          </a:p>
          <a:p>
            <a:endParaRPr lang="fr-FR" b="0" i="1" dirty="0"/>
          </a:p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8D68-E3A0-0E4E-9B47-1D0349E61937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9030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Clinical and preclinical</a:t>
            </a:r>
            <a:endParaRPr lang="fr-FR" dirty="0"/>
          </a:p>
        </p:txBody>
      </p:sp>
      <p:graphicFrame>
        <p:nvGraphicFramePr>
          <p:cNvPr id="6" name="Espace réservé du contenu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61122876"/>
              </p:ext>
            </p:extLst>
          </p:nvPr>
        </p:nvGraphicFramePr>
        <p:xfrm>
          <a:off x="628650" y="1087438"/>
          <a:ext cx="7919885" cy="455991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685898"/>
                <a:gridCol w="4233987"/>
              </a:tblGrid>
              <a:tr h="340726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Modules 4 and 5 content</a:t>
                      </a:r>
                      <a:r>
                        <a:rPr lang="en-GB" sz="1400" b="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GB" sz="1400" b="0" i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1" marR="44451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5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30501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2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Please describe the content, notably if there is only bibliographic data or new studies.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en-GB" sz="1200" b="0" i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200" b="0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Please insert slides to describe the main studies if applicable.</a:t>
                      </a:r>
                    </a:p>
                  </a:txBody>
                  <a:tcPr marL="44451" marR="44451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2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it-IT" sz="12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it-IT" sz="12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it-IT" sz="12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it-IT" sz="12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it-IT" sz="12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it-IT" sz="12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it-IT" sz="12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it-IT" sz="12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1" marR="44451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B"/>
                    </a:solidFill>
                  </a:tcPr>
                </a:tc>
              </a:tr>
              <a:tr h="321372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MRP/RUP</a:t>
                      </a:r>
                      <a:endParaRPr lang="fr-FR" sz="14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1" marR="44451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5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48053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2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Is </a:t>
                      </a:r>
                      <a:r>
                        <a:rPr lang="en-GB" sz="12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there any variation on going, or national </a:t>
                      </a:r>
                      <a:r>
                        <a:rPr lang="en-GB" sz="12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clarifications ?</a:t>
                      </a:r>
                      <a:r>
                        <a:rPr lang="fr-FR" sz="12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fr-FR" sz="12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1" marR="44451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2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  <a:r>
                        <a:rPr kumimoji="0" lang="fr-FR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/no</a:t>
                      </a:r>
                    </a:p>
                  </a:txBody>
                  <a:tcPr marL="44451" marR="44451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3F9FB"/>
                    </a:solidFill>
                  </a:tcPr>
                </a:tc>
              </a:tr>
              <a:tr h="52378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2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If </a:t>
                      </a:r>
                      <a:r>
                        <a:rPr lang="fr-FR" sz="1200" b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yes</a:t>
                      </a:r>
                      <a:r>
                        <a:rPr lang="fr-FR" sz="12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lang="fr-FR" sz="12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200" b="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which</a:t>
                      </a:r>
                      <a:r>
                        <a:rPr lang="fr-FR" sz="12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one(s) ?</a:t>
                      </a:r>
                      <a:endParaRPr lang="fr-FR" sz="12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1" marR="44451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dirty="0"/>
                    </a:p>
                  </a:txBody>
                  <a:tcPr marL="44451" marR="44451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B"/>
                    </a:solidFill>
                  </a:tcPr>
                </a:tc>
              </a:tr>
              <a:tr h="355107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Product information </a:t>
                      </a:r>
                      <a:endParaRPr lang="fr-FR" sz="14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1" marR="44451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5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07535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2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Is the product information up to date in accordance with the conclusions of previous procedures</a:t>
                      </a:r>
                      <a:r>
                        <a:rPr lang="en-GB" sz="12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(PRAC recommendations on PSUSA, signals, referral…) ?</a:t>
                      </a:r>
                      <a:endParaRPr lang="fr-FR" sz="12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1" marR="44451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2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fr-FR" sz="12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1" marR="44451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3F9FB"/>
                    </a:solidFill>
                  </a:tcPr>
                </a:tc>
              </a:tr>
            </a:tbl>
          </a:graphicData>
        </a:graphic>
      </p:graphicFrame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8D68-E3A0-0E4E-9B47-1D0349E61937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9482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/>
              <a:t>Objectives of the meeting </a:t>
            </a:r>
            <a:endParaRPr lang="fr-FR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65200" y="1225118"/>
            <a:ext cx="7920000" cy="2725444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b="1" i="1" dirty="0" smtClean="0">
                <a:latin typeface="+mj-lt"/>
                <a:ea typeface="+mj-ea"/>
                <a:cs typeface="+mj-cs"/>
              </a:rPr>
              <a:t>This pre-submission meeting</a:t>
            </a:r>
            <a:r>
              <a:rPr lang="en-US" b="1" i="1" dirty="0">
                <a:latin typeface="+mj-lt"/>
                <a:ea typeface="+mj-ea"/>
                <a:cs typeface="+mj-cs"/>
              </a:rPr>
              <a:t> is </a:t>
            </a:r>
            <a:r>
              <a:rPr lang="en-US" b="1" i="1" dirty="0" smtClean="0">
                <a:latin typeface="+mj-lt"/>
                <a:ea typeface="+mj-ea"/>
                <a:cs typeface="+mj-cs"/>
              </a:rPr>
              <a:t>scheduled </a:t>
            </a:r>
            <a:r>
              <a:rPr lang="en-US" b="1" i="1" dirty="0">
                <a:latin typeface="+mj-lt"/>
                <a:ea typeface="+mj-ea"/>
                <a:cs typeface="+mj-cs"/>
              </a:rPr>
              <a:t>between the applicant and the </a:t>
            </a:r>
            <a:r>
              <a:rPr lang="en-US" b="1" i="1" dirty="0" smtClean="0">
                <a:latin typeface="+mj-lt"/>
                <a:ea typeface="+mj-ea"/>
                <a:cs typeface="+mj-cs"/>
              </a:rPr>
              <a:t>ANSM in </a:t>
            </a:r>
            <a:r>
              <a:rPr lang="en-US" b="1" i="1" dirty="0">
                <a:latin typeface="+mj-lt"/>
                <a:ea typeface="+mj-ea"/>
                <a:cs typeface="+mj-cs"/>
              </a:rPr>
              <a:t>order to discuss any issues related to the dossier (</a:t>
            </a:r>
            <a:r>
              <a:rPr lang="en-US" b="1" i="1" dirty="0" err="1">
                <a:latin typeface="+mj-lt"/>
                <a:ea typeface="+mj-ea"/>
                <a:cs typeface="+mj-cs"/>
              </a:rPr>
              <a:t>e.g</a:t>
            </a:r>
            <a:r>
              <a:rPr lang="en-US" b="1" i="1" dirty="0">
                <a:latin typeface="+mj-lt"/>
                <a:ea typeface="+mj-ea"/>
                <a:cs typeface="+mj-cs"/>
              </a:rPr>
              <a:t> compliance with the </a:t>
            </a:r>
            <a:r>
              <a:rPr lang="en-US" b="1" i="1" dirty="0" smtClean="0">
                <a:latin typeface="+mj-lt"/>
                <a:ea typeface="+mj-ea"/>
                <a:cs typeface="+mj-cs"/>
              </a:rPr>
              <a:t>regulatory requirements</a:t>
            </a:r>
            <a:r>
              <a:rPr lang="en-US" b="1" i="1" dirty="0">
                <a:latin typeface="+mj-lt"/>
                <a:ea typeface="+mj-ea"/>
                <a:cs typeface="+mj-cs"/>
              </a:rPr>
              <a:t>, technical and scientific aspects, applicable guidelines and the state of the art), to anticipate coordination </a:t>
            </a:r>
            <a:r>
              <a:rPr lang="en-US" b="1" i="1" dirty="0" smtClean="0">
                <a:latin typeface="+mj-lt"/>
                <a:ea typeface="+mj-ea"/>
                <a:cs typeface="+mj-cs"/>
              </a:rPr>
              <a:t>of the </a:t>
            </a:r>
            <a:r>
              <a:rPr lang="en-US" b="1" i="1" dirty="0">
                <a:latin typeface="+mj-lt"/>
                <a:ea typeface="+mj-ea"/>
                <a:cs typeface="+mj-cs"/>
              </a:rPr>
              <a:t>procedure and to establish a provisional calendar. </a:t>
            </a:r>
            <a:endParaRPr lang="en-US" b="1" i="1" dirty="0" smtClean="0">
              <a:latin typeface="+mj-lt"/>
              <a:ea typeface="+mj-ea"/>
              <a:cs typeface="+mj-cs"/>
            </a:endParaRPr>
          </a:p>
          <a:p>
            <a:pPr marL="0" indent="0" algn="just">
              <a:buNone/>
            </a:pPr>
            <a:endParaRPr lang="en-US" b="1" i="1" dirty="0">
              <a:latin typeface="+mj-lt"/>
              <a:ea typeface="+mj-ea"/>
              <a:cs typeface="+mj-cs"/>
            </a:endParaRPr>
          </a:p>
          <a:p>
            <a:pPr marL="0" indent="0" algn="just">
              <a:buNone/>
            </a:pPr>
            <a:r>
              <a:rPr lang="en-US" b="1" i="1" dirty="0" smtClean="0"/>
              <a:t>This PowerPoint </a:t>
            </a:r>
            <a:r>
              <a:rPr lang="en-US" b="1" i="1" dirty="0"/>
              <a:t>is a working document for your </a:t>
            </a:r>
            <a:r>
              <a:rPr lang="en-US" b="1" i="1" dirty="0" smtClean="0"/>
              <a:t>presentation. </a:t>
            </a:r>
            <a:r>
              <a:rPr lang="fr-FR" b="1" i="1" dirty="0" err="1" smtClean="0"/>
              <a:t>Please</a:t>
            </a:r>
            <a:r>
              <a:rPr lang="fr-FR" b="1" i="1" dirty="0" smtClean="0"/>
              <a:t> </a:t>
            </a:r>
            <a:r>
              <a:rPr lang="fr-FR" b="1" i="1" dirty="0" err="1"/>
              <a:t>send</a:t>
            </a:r>
            <a:r>
              <a:rPr lang="fr-FR" b="1" i="1" dirty="0"/>
              <a:t> </a:t>
            </a:r>
            <a:r>
              <a:rPr lang="fr-FR" b="1" i="1" dirty="0" err="1"/>
              <a:t>it</a:t>
            </a:r>
            <a:r>
              <a:rPr lang="fr-FR" b="1" i="1" dirty="0"/>
              <a:t> completed to the contact point for the dossier one </a:t>
            </a:r>
            <a:r>
              <a:rPr lang="fr-FR" b="1" i="1" dirty="0" err="1"/>
              <a:t>week</a:t>
            </a:r>
            <a:r>
              <a:rPr lang="fr-FR" b="1" i="1" dirty="0"/>
              <a:t> </a:t>
            </a:r>
            <a:r>
              <a:rPr lang="fr-FR" b="1" i="1" dirty="0" err="1"/>
              <a:t>before</a:t>
            </a:r>
            <a:r>
              <a:rPr lang="fr-FR" b="1" i="1" dirty="0"/>
              <a:t> the meeting. </a:t>
            </a:r>
            <a:endParaRPr lang="fr-FR" b="1" i="1" dirty="0" smtClean="0"/>
          </a:p>
          <a:p>
            <a:pPr marL="0" indent="0" algn="just">
              <a:buNone/>
            </a:pPr>
            <a:endParaRPr lang="fr-FR" b="1" i="1" dirty="0"/>
          </a:p>
          <a:p>
            <a:pPr marL="0" indent="0" algn="just">
              <a:buNone/>
            </a:pPr>
            <a:r>
              <a:rPr lang="fr-FR" b="1" i="1" dirty="0" err="1" smtClean="0"/>
              <a:t>Please</a:t>
            </a:r>
            <a:r>
              <a:rPr lang="fr-FR" b="1" i="1" dirty="0" smtClean="0"/>
              <a:t> </a:t>
            </a:r>
            <a:r>
              <a:rPr lang="fr-FR" b="1" i="1" dirty="0" err="1" smtClean="0"/>
              <a:t>add</a:t>
            </a:r>
            <a:r>
              <a:rPr lang="fr-FR" b="1" i="1" dirty="0" smtClean="0"/>
              <a:t> any relevant information to </a:t>
            </a:r>
            <a:r>
              <a:rPr lang="fr-FR" b="1" i="1" dirty="0" err="1" smtClean="0"/>
              <a:t>insure</a:t>
            </a:r>
            <a:r>
              <a:rPr lang="fr-FR" b="1" i="1" dirty="0" smtClean="0"/>
              <a:t> </a:t>
            </a:r>
            <a:r>
              <a:rPr lang="fr-FR" b="1" i="1" dirty="0" err="1" smtClean="0"/>
              <a:t>swift</a:t>
            </a:r>
            <a:r>
              <a:rPr lang="fr-FR" b="1" i="1" dirty="0" smtClean="0"/>
              <a:t> </a:t>
            </a:r>
            <a:r>
              <a:rPr lang="fr-FR" b="1" i="1" dirty="0" err="1" smtClean="0"/>
              <a:t>procedure</a:t>
            </a:r>
            <a:r>
              <a:rPr lang="fr-FR" b="1" i="1" dirty="0" smtClean="0"/>
              <a:t>. </a:t>
            </a:r>
            <a:endParaRPr lang="en-US" b="1" i="1" dirty="0" smtClean="0">
              <a:latin typeface="+mj-lt"/>
              <a:ea typeface="+mj-ea"/>
              <a:cs typeface="+mj-cs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8D68-E3A0-0E4E-9B47-1D0349E61937}" type="slidenum">
              <a:rPr lang="fr-FR" smtClean="0">
                <a:solidFill>
                  <a:schemeClr val="tx1"/>
                </a:solidFill>
              </a:rPr>
              <a:t>2</a:t>
            </a:fld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8951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fr-FR" dirty="0" err="1" smtClean="0"/>
              <a:t>Clinical</a:t>
            </a:r>
            <a:r>
              <a:rPr lang="fr-FR" dirty="0" smtClean="0"/>
              <a:t> </a:t>
            </a:r>
            <a:r>
              <a:rPr lang="en-GB" sz="1400" dirty="0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proposed </a:t>
            </a:r>
            <a:r>
              <a:rPr lang="en-GB" sz="1400" dirty="0" err="1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SmPC</a:t>
            </a:r>
            <a:endParaRPr lang="fr-FR" sz="1400" dirty="0">
              <a:solidFill>
                <a:schemeClr val="dk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r>
              <a:rPr lang="it-IT" b="0" dirty="0" smtClean="0">
                <a:solidFill>
                  <a:schemeClr val="dk1"/>
                </a:solidFill>
              </a:rPr>
              <a:t>Describe main clinical part, notably :</a:t>
            </a:r>
          </a:p>
          <a:p>
            <a:pPr lvl="1">
              <a:lnSpc>
                <a:spcPct val="150000"/>
              </a:lnSpc>
            </a:pPr>
            <a:r>
              <a:rPr lang="it-IT" dirty="0" smtClean="0">
                <a:solidFill>
                  <a:schemeClr val="dk1"/>
                </a:solidFill>
              </a:rPr>
              <a:t>The therapeutic indication : </a:t>
            </a:r>
          </a:p>
          <a:p>
            <a:pPr lvl="1"/>
            <a:r>
              <a:rPr lang="it-IT" dirty="0" smtClean="0">
                <a:solidFill>
                  <a:schemeClr val="dk1"/>
                </a:solidFill>
              </a:rPr>
              <a:t>The target population : </a:t>
            </a:r>
          </a:p>
          <a:p>
            <a:pPr lvl="1"/>
            <a:r>
              <a:rPr lang="it-IT" dirty="0" smtClean="0">
                <a:solidFill>
                  <a:schemeClr val="dk1"/>
                </a:solidFill>
              </a:rPr>
              <a:t>The posology : </a:t>
            </a:r>
          </a:p>
          <a:p>
            <a:pPr lvl="1"/>
            <a:r>
              <a:rPr lang="it-IT" dirty="0" smtClean="0">
                <a:solidFill>
                  <a:schemeClr val="dk1"/>
                </a:solidFill>
              </a:rPr>
              <a:t>The </a:t>
            </a:r>
            <a:r>
              <a:rPr lang="it-IT" dirty="0">
                <a:solidFill>
                  <a:schemeClr val="dk1"/>
                </a:solidFill>
              </a:rPr>
              <a:t>administration </a:t>
            </a:r>
            <a:r>
              <a:rPr lang="it-IT" dirty="0" smtClean="0">
                <a:solidFill>
                  <a:schemeClr val="dk1"/>
                </a:solidFill>
              </a:rPr>
              <a:t>method : </a:t>
            </a:r>
          </a:p>
          <a:p>
            <a:pPr algn="just"/>
            <a:r>
              <a:rPr lang="en-GB" b="0" dirty="0" smtClean="0">
                <a:solidFill>
                  <a:schemeClr val="dk1"/>
                </a:solidFill>
              </a:rPr>
              <a:t>If </a:t>
            </a:r>
            <a:r>
              <a:rPr lang="en-GB" b="0" dirty="0">
                <a:solidFill>
                  <a:schemeClr val="dk1"/>
                </a:solidFill>
              </a:rPr>
              <a:t>available, please attached the proposed </a:t>
            </a:r>
            <a:r>
              <a:rPr lang="en-GB" b="0" dirty="0" err="1" smtClean="0">
                <a:solidFill>
                  <a:schemeClr val="dk1"/>
                </a:solidFill>
              </a:rPr>
              <a:t>SmPC</a:t>
            </a:r>
            <a:r>
              <a:rPr lang="en-GB" b="0" dirty="0" smtClean="0">
                <a:solidFill>
                  <a:schemeClr val="dk1"/>
                </a:solidFill>
              </a:rPr>
              <a:t> </a:t>
            </a:r>
            <a:r>
              <a:rPr lang="it-IT" b="0" dirty="0" smtClean="0">
                <a:solidFill>
                  <a:schemeClr val="dk1"/>
                </a:solidFill>
              </a:rPr>
              <a:t> (eg : 4.1, 4.2, 4.3, 4.4).</a:t>
            </a:r>
          </a:p>
          <a:p>
            <a:pPr algn="just">
              <a:lnSpc>
                <a:spcPct val="150000"/>
              </a:lnSpc>
            </a:pPr>
            <a:r>
              <a:rPr lang="en-GB" b="0" dirty="0" smtClean="0">
                <a:solidFill>
                  <a:schemeClr val="dk1"/>
                </a:solidFill>
              </a:rPr>
              <a:t>Do </a:t>
            </a:r>
            <a:r>
              <a:rPr lang="en-GB" b="0" dirty="0">
                <a:solidFill>
                  <a:schemeClr val="dk1"/>
                </a:solidFill>
              </a:rPr>
              <a:t>other MAs exist with this active substance in other Member States </a:t>
            </a:r>
            <a:r>
              <a:rPr lang="en-GB" b="0" dirty="0" smtClean="0">
                <a:solidFill>
                  <a:schemeClr val="dk1"/>
                </a:solidFill>
              </a:rPr>
              <a:t>? yes/no</a:t>
            </a:r>
          </a:p>
          <a:p>
            <a:pPr marL="571500" lvl="1">
              <a:lnSpc>
                <a:spcPct val="150000"/>
              </a:lnSpc>
            </a:pPr>
            <a:r>
              <a:rPr lang="en-GB" b="0" dirty="0" smtClean="0">
                <a:solidFill>
                  <a:schemeClr val="dk1"/>
                </a:solidFill>
              </a:rPr>
              <a:t>If yes, please add a comparison of clinical </a:t>
            </a:r>
            <a:r>
              <a:rPr lang="en-GB" b="0" dirty="0" err="1" smtClean="0">
                <a:solidFill>
                  <a:schemeClr val="dk1"/>
                </a:solidFill>
              </a:rPr>
              <a:t>SmPC</a:t>
            </a:r>
            <a:r>
              <a:rPr lang="en-GB" b="0" dirty="0" smtClean="0">
                <a:solidFill>
                  <a:schemeClr val="dk1"/>
                </a:solidFill>
              </a:rPr>
              <a:t> sections (</a:t>
            </a:r>
            <a:r>
              <a:rPr lang="it-IT" b="0" dirty="0" smtClean="0">
                <a:solidFill>
                  <a:schemeClr val="dk1"/>
                </a:solidFill>
              </a:rPr>
              <a:t>eg </a:t>
            </a:r>
            <a:r>
              <a:rPr lang="it-IT" b="0" dirty="0">
                <a:solidFill>
                  <a:schemeClr val="dk1"/>
                </a:solidFill>
              </a:rPr>
              <a:t>: 4.1, 4.2, 4.3, </a:t>
            </a:r>
            <a:r>
              <a:rPr lang="it-IT" b="0" dirty="0" smtClean="0">
                <a:solidFill>
                  <a:schemeClr val="dk1"/>
                </a:solidFill>
              </a:rPr>
              <a:t>4.4) : </a:t>
            </a:r>
          </a:p>
          <a:p>
            <a:endParaRPr lang="fr-FR" b="0" dirty="0">
              <a:solidFill>
                <a:schemeClr val="dk1"/>
              </a:solidFill>
            </a:endParaRPr>
          </a:p>
          <a:p>
            <a:pPr marL="0" indent="0">
              <a:buNone/>
            </a:pPr>
            <a:endParaRPr lang="it-IT" b="0" dirty="0" smtClean="0">
              <a:solidFill>
                <a:schemeClr val="dk1"/>
              </a:solidFill>
            </a:endParaRPr>
          </a:p>
          <a:p>
            <a:endParaRPr lang="it-IT" b="0" dirty="0">
              <a:solidFill>
                <a:schemeClr val="dk1"/>
              </a:solidFill>
            </a:endParaRPr>
          </a:p>
          <a:p>
            <a:pPr marL="0" indent="0">
              <a:spcAft>
                <a:spcPts val="0"/>
              </a:spcAft>
              <a:buNone/>
            </a:pPr>
            <a:endParaRPr lang="en-GB" b="0" dirty="0">
              <a:solidFill>
                <a:schemeClr val="dk1"/>
              </a:solidFill>
            </a:endParaRPr>
          </a:p>
          <a:p>
            <a:pPr>
              <a:spcAft>
                <a:spcPts val="0"/>
              </a:spcAft>
            </a:pPr>
            <a:endParaRPr lang="en-GB" b="0" dirty="0">
              <a:solidFill>
                <a:schemeClr val="dk1"/>
              </a:solidFill>
            </a:endParaRPr>
          </a:p>
          <a:p>
            <a:pPr>
              <a:spcAft>
                <a:spcPts val="0"/>
              </a:spcAft>
            </a:pPr>
            <a:endParaRPr lang="en-GB" b="0" dirty="0">
              <a:solidFill>
                <a:schemeClr val="dk1"/>
              </a:solidFill>
            </a:endParaRPr>
          </a:p>
          <a:p>
            <a:pPr marL="0" indent="0">
              <a:buNone/>
            </a:pPr>
            <a:endParaRPr lang="fr-FR" b="0" dirty="0">
              <a:solidFill>
                <a:schemeClr val="dk1"/>
              </a:solidFill>
            </a:endParaRPr>
          </a:p>
          <a:p>
            <a:endParaRPr lang="fr-FR" dirty="0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-1019175" y="-1933822"/>
            <a:ext cx="1158175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fr-FR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/>
            </a:r>
            <a:br>
              <a:rPr kumimoji="0" lang="de-DE" altLang="fr-FR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</a:br>
            <a:endParaRPr kumimoji="0" lang="de-DE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8D68-E3A0-0E4E-9B47-1D0349E61937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7659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de-DE" dirty="0" smtClean="0"/>
              <a:t>In </a:t>
            </a:r>
            <a:r>
              <a:rPr lang="de-DE" dirty="0" err="1" smtClean="0"/>
              <a:t>case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hybrid </a:t>
            </a:r>
            <a:r>
              <a:rPr lang="de-DE" dirty="0" err="1" smtClean="0"/>
              <a:t>application</a:t>
            </a:r>
            <a:endParaRPr lang="fr-FR" sz="1000" i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fr-FR" b="0" dirty="0" err="1" smtClean="0"/>
              <a:t>Differences</a:t>
            </a:r>
            <a:r>
              <a:rPr lang="fr-FR" b="0" dirty="0" smtClean="0"/>
              <a:t> </a:t>
            </a:r>
            <a:r>
              <a:rPr lang="fr-FR" b="0" dirty="0" err="1" smtClean="0"/>
              <a:t>with</a:t>
            </a:r>
            <a:r>
              <a:rPr lang="fr-FR" b="0" dirty="0" smtClean="0"/>
              <a:t> the </a:t>
            </a:r>
            <a:r>
              <a:rPr lang="fr-FR" b="0" dirty="0" err="1" smtClean="0"/>
              <a:t>reference</a:t>
            </a:r>
            <a:r>
              <a:rPr lang="fr-FR" b="0" dirty="0" smtClean="0"/>
              <a:t> </a:t>
            </a:r>
            <a:r>
              <a:rPr lang="fr-FR" b="0" dirty="0" err="1" smtClean="0"/>
              <a:t>product</a:t>
            </a:r>
            <a:r>
              <a:rPr lang="fr-FR" b="0" dirty="0" smtClean="0"/>
              <a:t> :</a:t>
            </a:r>
            <a:endParaRPr lang="fr-FR" dirty="0"/>
          </a:p>
          <a:p>
            <a:pPr algn="just"/>
            <a:endParaRPr lang="fr-FR" dirty="0" smtClean="0"/>
          </a:p>
          <a:p>
            <a:pPr marL="252000" algn="just"/>
            <a:r>
              <a:rPr lang="fr-FR" b="0" dirty="0" err="1" smtClean="0"/>
              <a:t>Which</a:t>
            </a:r>
            <a:r>
              <a:rPr lang="fr-FR" b="0" dirty="0" smtClean="0"/>
              <a:t> data/</a:t>
            </a:r>
            <a:r>
              <a:rPr lang="fr-FR" b="0" dirty="0" err="1" smtClean="0"/>
              <a:t>which</a:t>
            </a:r>
            <a:r>
              <a:rPr lang="fr-FR" b="0" dirty="0" smtClean="0"/>
              <a:t> studies supports the </a:t>
            </a:r>
            <a:r>
              <a:rPr lang="fr-FR" b="0" dirty="0" err="1" smtClean="0"/>
              <a:t>differences</a:t>
            </a:r>
            <a:r>
              <a:rPr lang="fr-FR" b="0" dirty="0" smtClean="0"/>
              <a:t> </a:t>
            </a:r>
            <a:r>
              <a:rPr lang="fr-FR" b="0" dirty="0" err="1" smtClean="0"/>
              <a:t>between</a:t>
            </a:r>
            <a:r>
              <a:rPr lang="fr-FR" b="0" dirty="0" smtClean="0"/>
              <a:t> the product and the </a:t>
            </a:r>
            <a:r>
              <a:rPr lang="fr-FR" b="0" dirty="0" err="1" smtClean="0"/>
              <a:t>reference</a:t>
            </a:r>
            <a:r>
              <a:rPr lang="fr-FR" b="0" dirty="0" smtClean="0"/>
              <a:t> </a:t>
            </a:r>
            <a:r>
              <a:rPr lang="fr-FR" b="0" dirty="0" err="1" smtClean="0"/>
              <a:t>product</a:t>
            </a:r>
            <a:r>
              <a:rPr lang="fr-FR" b="0" dirty="0" smtClean="0"/>
              <a:t> ?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8D68-E3A0-0E4E-9B47-1D0349E61937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7142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de-DE" dirty="0" smtClean="0"/>
              <a:t>In </a:t>
            </a:r>
            <a:r>
              <a:rPr lang="de-DE" dirty="0" err="1" smtClean="0"/>
              <a:t>case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well-</a:t>
            </a:r>
            <a:r>
              <a:rPr lang="de-DE" dirty="0" err="1" smtClean="0"/>
              <a:t>established</a:t>
            </a:r>
            <a:r>
              <a:rPr lang="de-DE" dirty="0" smtClean="0"/>
              <a:t>-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application</a:t>
            </a:r>
            <a:r>
              <a:rPr lang="de-DE" dirty="0"/>
              <a:t> </a:t>
            </a:r>
            <a:r>
              <a:rPr lang="de-DE" dirty="0" smtClean="0"/>
              <a:t>: </a:t>
            </a:r>
            <a:endParaRPr lang="fr-FR" sz="1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Tx/>
              <a:buFont typeface="Wingdings" panose="05000000000000000000" pitchFamily="2" charset="2"/>
              <a:buChar char="§"/>
            </a:pPr>
            <a:r>
              <a:rPr lang="fr-FR" b="0" dirty="0" smtClean="0"/>
              <a:t>Is the </a:t>
            </a:r>
            <a:r>
              <a:rPr lang="fr-FR" b="0" dirty="0" err="1" smtClean="0"/>
              <a:t>bibliographical</a:t>
            </a:r>
            <a:r>
              <a:rPr lang="fr-FR" b="0" dirty="0" smtClean="0"/>
              <a:t> over 10 </a:t>
            </a:r>
            <a:r>
              <a:rPr lang="fr-FR" b="0" dirty="0" err="1" smtClean="0"/>
              <a:t>years</a:t>
            </a:r>
            <a:r>
              <a:rPr lang="fr-FR" b="0" dirty="0" smtClean="0"/>
              <a:t> for </a:t>
            </a:r>
            <a:r>
              <a:rPr lang="fr-FR" b="0" dirty="0" err="1" smtClean="0"/>
              <a:t>each</a:t>
            </a:r>
            <a:r>
              <a:rPr lang="fr-FR" b="0" dirty="0" smtClean="0"/>
              <a:t> claimed indication ? </a:t>
            </a:r>
            <a:r>
              <a:rPr lang="fr-FR" dirty="0" err="1" smtClean="0"/>
              <a:t>y</a:t>
            </a:r>
            <a:r>
              <a:rPr lang="fr-FR" b="0" dirty="0" err="1" smtClean="0"/>
              <a:t>es</a:t>
            </a:r>
            <a:r>
              <a:rPr lang="fr-FR" dirty="0" smtClean="0"/>
              <a:t>/no</a:t>
            </a:r>
            <a:endParaRPr lang="fr-FR" b="0" dirty="0" smtClean="0"/>
          </a:p>
          <a:p>
            <a:pPr>
              <a:buClrTx/>
              <a:buFont typeface="Wingdings" panose="05000000000000000000" pitchFamily="2" charset="2"/>
              <a:buChar char="§"/>
            </a:pPr>
            <a:endParaRPr lang="fr-FR" b="0" dirty="0"/>
          </a:p>
          <a:p>
            <a:pPr marL="228600" lvl="1" indent="-228600">
              <a:spcBef>
                <a:spcPts val="1000"/>
              </a:spcBef>
              <a:spcAft>
                <a:spcPts val="0"/>
              </a:spcAft>
              <a:buSzPct val="130000"/>
              <a:buFont typeface="Wingdings" panose="05000000000000000000" pitchFamily="2" charset="2"/>
              <a:buChar char="§"/>
            </a:pPr>
            <a:r>
              <a:rPr lang="fr-FR" b="0" dirty="0" smtClean="0"/>
              <a:t>Is the </a:t>
            </a:r>
            <a:r>
              <a:rPr lang="fr-FR" b="0" dirty="0" err="1"/>
              <a:t>b</a:t>
            </a:r>
            <a:r>
              <a:rPr lang="fr-FR" b="0" dirty="0" err="1" smtClean="0"/>
              <a:t>ibliographical</a:t>
            </a:r>
            <a:r>
              <a:rPr lang="fr-FR" b="0" dirty="0" smtClean="0"/>
              <a:t> data </a:t>
            </a:r>
            <a:r>
              <a:rPr lang="fr-FR" b="0" dirty="0" err="1" smtClean="0"/>
              <a:t>from</a:t>
            </a:r>
            <a:r>
              <a:rPr lang="fr-FR" b="0" dirty="0" smtClean="0"/>
              <a:t> Europe </a:t>
            </a:r>
            <a:r>
              <a:rPr lang="fr-FR" dirty="0"/>
              <a:t>? </a:t>
            </a:r>
            <a:r>
              <a:rPr lang="fr-FR" dirty="0" err="1" smtClean="0"/>
              <a:t>yes</a:t>
            </a:r>
            <a:r>
              <a:rPr lang="fr-FR" dirty="0" smtClean="0"/>
              <a:t>/no</a:t>
            </a:r>
            <a:endParaRPr lang="fr-FR" b="0" dirty="0" smtClean="0"/>
          </a:p>
          <a:p>
            <a:pPr algn="just">
              <a:buClrTx/>
              <a:buFont typeface="Wingdings" panose="05000000000000000000" pitchFamily="2" charset="2"/>
              <a:buChar char="§"/>
            </a:pPr>
            <a:endParaRPr lang="fr-FR" b="0" dirty="0"/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fr-FR" b="0" dirty="0" err="1" smtClean="0"/>
              <a:t>Bridging</a:t>
            </a:r>
            <a:r>
              <a:rPr lang="fr-FR" b="0" dirty="0" smtClean="0"/>
              <a:t> data (</a:t>
            </a:r>
            <a:r>
              <a:rPr lang="fr-FR" b="0" dirty="0" err="1" smtClean="0"/>
              <a:t>please</a:t>
            </a:r>
            <a:r>
              <a:rPr lang="fr-FR" b="0" dirty="0" smtClean="0"/>
              <a:t> </a:t>
            </a:r>
            <a:r>
              <a:rPr lang="fr-FR" b="0" dirty="0" err="1" smtClean="0"/>
              <a:t>describe</a:t>
            </a:r>
            <a:r>
              <a:rPr lang="fr-FR" b="0" dirty="0" smtClean="0"/>
              <a:t> </a:t>
            </a:r>
            <a:r>
              <a:rPr lang="fr-FR" b="0" dirty="0" err="1" smtClean="0"/>
              <a:t>them</a:t>
            </a:r>
            <a:r>
              <a:rPr lang="fr-FR" b="0" dirty="0" smtClean="0"/>
              <a:t>) :</a:t>
            </a:r>
          </a:p>
          <a:p>
            <a:pPr marL="0" indent="0">
              <a:buClrTx/>
              <a:buNone/>
            </a:pPr>
            <a:endParaRPr lang="fr-FR" b="0" dirty="0"/>
          </a:p>
          <a:p>
            <a:pPr>
              <a:buClrTx/>
              <a:buFont typeface="Wingdings" panose="05000000000000000000" pitchFamily="2" charset="2"/>
              <a:buChar char="§"/>
            </a:pPr>
            <a:r>
              <a:rPr lang="fr-FR" b="0" dirty="0" err="1" smtClean="0"/>
              <a:t>Indicate</a:t>
            </a:r>
            <a:r>
              <a:rPr lang="fr-FR" b="0" dirty="0" smtClean="0"/>
              <a:t> the </a:t>
            </a:r>
            <a:r>
              <a:rPr lang="fr-FR" b="0" dirty="0" err="1" smtClean="0"/>
              <a:t>selected</a:t>
            </a:r>
            <a:r>
              <a:rPr lang="fr-FR" b="0" dirty="0" smtClean="0"/>
              <a:t> </a:t>
            </a:r>
            <a:r>
              <a:rPr lang="fr-FR" b="0" dirty="0" err="1" smtClean="0"/>
              <a:t>reference</a:t>
            </a:r>
            <a:r>
              <a:rPr lang="fr-FR" b="0" dirty="0" smtClean="0"/>
              <a:t> </a:t>
            </a:r>
            <a:r>
              <a:rPr lang="fr-FR" b="0" dirty="0" err="1" smtClean="0"/>
              <a:t>product</a:t>
            </a:r>
            <a:r>
              <a:rPr lang="fr-FR" b="0" dirty="0" smtClean="0"/>
              <a:t>(s), and </a:t>
            </a:r>
            <a:r>
              <a:rPr lang="fr-FR" b="0" dirty="0" err="1" smtClean="0"/>
              <a:t>confirm</a:t>
            </a:r>
            <a:r>
              <a:rPr lang="fr-FR" b="0" dirty="0" smtClean="0"/>
              <a:t> </a:t>
            </a:r>
            <a:r>
              <a:rPr lang="fr-FR" b="0" dirty="0" err="1" smtClean="0"/>
              <a:t>that</a:t>
            </a:r>
            <a:r>
              <a:rPr lang="fr-FR" b="0" dirty="0" smtClean="0"/>
              <a:t> the </a:t>
            </a:r>
            <a:r>
              <a:rPr lang="fr-FR" b="0" dirty="0" err="1" smtClean="0"/>
              <a:t>product</a:t>
            </a:r>
            <a:r>
              <a:rPr lang="fr-FR" b="0" dirty="0" smtClean="0"/>
              <a:t> of the MAA has the </a:t>
            </a:r>
            <a:r>
              <a:rPr lang="fr-FR" b="0" dirty="0" err="1" smtClean="0"/>
              <a:t>same</a:t>
            </a:r>
            <a:r>
              <a:rPr lang="fr-FR" b="0" dirty="0" smtClean="0"/>
              <a:t> active substance, </a:t>
            </a:r>
            <a:r>
              <a:rPr lang="fr-FR" b="0" dirty="0" err="1"/>
              <a:t>strength</a:t>
            </a:r>
            <a:r>
              <a:rPr lang="fr-FR" b="0" dirty="0" smtClean="0"/>
              <a:t> and </a:t>
            </a:r>
            <a:r>
              <a:rPr lang="fr-FR" b="0" dirty="0" err="1" smtClean="0"/>
              <a:t>pharmaceutical</a:t>
            </a:r>
            <a:r>
              <a:rPr lang="fr-FR" b="0" dirty="0" smtClean="0"/>
              <a:t> </a:t>
            </a:r>
            <a:r>
              <a:rPr lang="fr-FR" b="0" dirty="0" err="1" smtClean="0"/>
              <a:t>form</a:t>
            </a:r>
            <a:r>
              <a:rPr lang="fr-FR" b="0" dirty="0" smtClean="0"/>
              <a:t> </a:t>
            </a:r>
            <a:r>
              <a:rPr lang="fr-FR" b="0" dirty="0" err="1" smtClean="0"/>
              <a:t>based</a:t>
            </a:r>
            <a:r>
              <a:rPr lang="fr-FR" b="0" dirty="0" smtClean="0"/>
              <a:t> on the </a:t>
            </a:r>
            <a:r>
              <a:rPr lang="fr-FR" dirty="0" smtClean="0"/>
              <a:t>data </a:t>
            </a:r>
            <a:r>
              <a:rPr lang="fr-FR" dirty="0" err="1" smtClean="0"/>
              <a:t>described</a:t>
            </a:r>
            <a:r>
              <a:rPr lang="fr-FR" dirty="0" smtClean="0"/>
              <a:t> </a:t>
            </a:r>
            <a:r>
              <a:rPr lang="fr-FR" b="0" dirty="0" smtClean="0"/>
              <a:t>in the </a:t>
            </a:r>
            <a:r>
              <a:rPr lang="fr-FR" b="0" dirty="0" err="1" smtClean="0"/>
              <a:t>literature</a:t>
            </a:r>
            <a:r>
              <a:rPr lang="fr-FR" dirty="0"/>
              <a:t> </a:t>
            </a:r>
            <a:r>
              <a:rPr lang="fr-FR" b="0" dirty="0" smtClean="0"/>
              <a:t>: </a:t>
            </a:r>
          </a:p>
          <a:p>
            <a:endParaRPr lang="fr-FR" dirty="0"/>
          </a:p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8D68-E3A0-0E4E-9B47-1D0349E61937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9775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fr-FR" dirty="0" err="1" smtClean="0"/>
              <a:t>Timelines</a:t>
            </a:r>
            <a:r>
              <a:rPr lang="fr-FR" dirty="0" smtClean="0"/>
              <a:t> for </a:t>
            </a:r>
            <a:r>
              <a:rPr lang="fr-FR" dirty="0" err="1" smtClean="0"/>
              <a:t>submission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ClrTx/>
              <a:buFont typeface="Wingdings" panose="05000000000000000000" pitchFamily="2" charset="2"/>
              <a:buChar char="§"/>
            </a:pPr>
            <a:r>
              <a:rPr lang="fr-FR" b="0" dirty="0" smtClean="0"/>
              <a:t>DCP </a:t>
            </a:r>
          </a:p>
          <a:p>
            <a:pPr marL="571500" lvl="1">
              <a:lnSpc>
                <a:spcPct val="150000"/>
              </a:lnSpc>
            </a:pPr>
            <a:r>
              <a:rPr lang="fr-FR" b="0" dirty="0" err="1" smtClean="0"/>
              <a:t>Planned</a:t>
            </a:r>
            <a:r>
              <a:rPr lang="fr-FR" b="0" dirty="0" smtClean="0"/>
              <a:t> </a:t>
            </a:r>
            <a:r>
              <a:rPr lang="fr-FR" b="0" dirty="0" err="1" smtClean="0"/>
              <a:t>submission</a:t>
            </a:r>
            <a:r>
              <a:rPr lang="fr-FR" b="0" dirty="0" smtClean="0"/>
              <a:t> date in the RMS and CMS : </a:t>
            </a:r>
          </a:p>
          <a:p>
            <a:pPr marL="0" indent="0" algn="just">
              <a:buClrTx/>
              <a:buNone/>
            </a:pPr>
            <a:endParaRPr lang="fr-FR" b="0" dirty="0" smtClean="0"/>
          </a:p>
          <a:p>
            <a:pPr algn="just">
              <a:lnSpc>
                <a:spcPct val="150000"/>
              </a:lnSpc>
              <a:buClrTx/>
              <a:buFont typeface="Wingdings" panose="05000000000000000000" pitchFamily="2" charset="2"/>
              <a:buChar char="§"/>
            </a:pPr>
            <a:r>
              <a:rPr lang="fr-FR" b="0" dirty="0" smtClean="0"/>
              <a:t>MRP and RUP </a:t>
            </a:r>
          </a:p>
          <a:p>
            <a:pPr lvl="1">
              <a:lnSpc>
                <a:spcPct val="150000"/>
              </a:lnSpc>
            </a:pPr>
            <a:r>
              <a:rPr lang="fr-FR" b="0" dirty="0" err="1" smtClean="0"/>
              <a:t>Planned</a:t>
            </a:r>
            <a:r>
              <a:rPr lang="fr-FR" b="0" dirty="0" smtClean="0"/>
              <a:t> </a:t>
            </a:r>
            <a:r>
              <a:rPr lang="fr-FR" b="0" dirty="0" err="1" smtClean="0"/>
              <a:t>submission</a:t>
            </a:r>
            <a:r>
              <a:rPr lang="fr-FR" b="0" dirty="0" smtClean="0"/>
              <a:t> date in the RMS (Day – 90) : </a:t>
            </a:r>
            <a:endParaRPr lang="fr-FR" b="0" dirty="0"/>
          </a:p>
          <a:p>
            <a:pPr marL="0" indent="0" algn="just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8D68-E3A0-0E4E-9B47-1D0349E61937}" type="slidenum">
              <a:rPr lang="fr-FR" smtClean="0"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4512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fr-FR" dirty="0" err="1" smtClean="0"/>
              <a:t>Other</a:t>
            </a:r>
            <a:r>
              <a:rPr lang="fr-FR" dirty="0" smtClean="0"/>
              <a:t> issues to be </a:t>
            </a:r>
            <a:r>
              <a:rPr lang="fr-FR" dirty="0" err="1" smtClean="0"/>
              <a:t>discussed</a:t>
            </a:r>
            <a:r>
              <a:rPr lang="fr-FR" dirty="0" smtClean="0"/>
              <a:t> 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8D68-E3A0-0E4E-9B47-1D0349E61937}" type="slidenum">
              <a:rPr lang="fr-FR" smtClean="0"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1656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err="1" smtClean="0"/>
              <a:t>Applicants</a:t>
            </a:r>
            <a:r>
              <a:rPr lang="fr-FR" b="1" dirty="0" smtClean="0"/>
              <a:t>' participants (</a:t>
            </a:r>
            <a:r>
              <a:rPr lang="fr-FR" b="1" dirty="0" err="1" smtClean="0"/>
              <a:t>names</a:t>
            </a:r>
            <a:r>
              <a:rPr lang="fr-FR" b="1" dirty="0" smtClean="0"/>
              <a:t> and </a:t>
            </a:r>
            <a:r>
              <a:rPr lang="fr-FR" b="1" dirty="0" err="1" smtClean="0"/>
              <a:t>titles</a:t>
            </a:r>
            <a:r>
              <a:rPr lang="fr-FR" b="1" dirty="0" smtClean="0"/>
              <a:t>)  </a:t>
            </a:r>
            <a:endParaRPr lang="fr-FR" b="1" dirty="0"/>
          </a:p>
        </p:txBody>
      </p:sp>
      <p:graphicFrame>
        <p:nvGraphicFramePr>
          <p:cNvPr id="8" name="Espace réservé du contenu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20155356"/>
              </p:ext>
            </p:extLst>
          </p:nvPr>
        </p:nvGraphicFramePr>
        <p:xfrm>
          <a:off x="628650" y="1087438"/>
          <a:ext cx="7919885" cy="555444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639962"/>
                <a:gridCol w="2639961"/>
                <a:gridCol w="2639962"/>
              </a:tblGrid>
              <a:tr h="3213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First</a:t>
                      </a:r>
                      <a:r>
                        <a:rPr lang="fr-FR" sz="14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400" b="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name</a:t>
                      </a:r>
                      <a:r>
                        <a:rPr lang="fr-FR" sz="14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(s)</a:t>
                      </a:r>
                      <a:endParaRPr lang="fr-FR" sz="14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1" marR="44451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5E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Last </a:t>
                      </a:r>
                      <a:r>
                        <a:rPr lang="fr-FR" sz="1400" b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name</a:t>
                      </a:r>
                      <a:r>
                        <a:rPr lang="fr-FR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(s)</a:t>
                      </a:r>
                      <a:endParaRPr lang="fr-FR" sz="14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1" marR="4445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5E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Title(s)</a:t>
                      </a:r>
                      <a:endParaRPr lang="fr-FR" sz="14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1" marR="4445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E5ED"/>
                    </a:solidFill>
                  </a:tcPr>
                </a:tc>
              </a:tr>
              <a:tr h="44662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fr-FR" sz="14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1" marR="44451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B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fr-FR" sz="14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1" marR="44451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B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fr-FR" sz="14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1" marR="44451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F9FB"/>
                    </a:solidFill>
                  </a:tcPr>
                </a:tc>
              </a:tr>
              <a:tr h="46163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fr-FR" sz="14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1" marR="44451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F6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fr-FR" sz="14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1" marR="44451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F6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fr-FR" sz="14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1" marR="44451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F6"/>
                    </a:solidFill>
                  </a:tcPr>
                </a:tc>
              </a:tr>
              <a:tr h="48053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fr-FR" sz="14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1" marR="44451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F3F9FB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fr-FR" sz="14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1" marR="44451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F3F9FB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fr-FR" sz="14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1" marR="44451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F3F9FB"/>
                    </a:solidFill>
                  </a:tcPr>
                </a:tc>
              </a:tr>
              <a:tr h="48053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fr-FR" sz="14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1" marR="44451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E7F2F6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fr-FR" sz="14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1" marR="44451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E7F2F6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fr-FR" sz="14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1" marR="44451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E7F2F6"/>
                    </a:solidFill>
                  </a:tcPr>
                </a:tc>
              </a:tr>
              <a:tr h="48053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fr-FR" sz="14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1" marR="44451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F3F9FB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fr-FR" sz="14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1" marR="44451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F3F9FB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fr-FR" sz="14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1" marR="44451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F3F9FB"/>
                    </a:solidFill>
                  </a:tcPr>
                </a:tc>
              </a:tr>
              <a:tr h="48053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fr-FR" sz="14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1" marR="44451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E7F2F6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fr-FR" sz="14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1" marR="44451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E7F2F6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fr-FR" sz="14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1" marR="44451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E7F2F6"/>
                    </a:solidFill>
                  </a:tcPr>
                </a:tc>
              </a:tr>
              <a:tr h="48053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fr-FR" sz="14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1" marR="44451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F3F9FB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fr-FR" sz="14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1" marR="44451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F3F9FB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fr-FR" sz="14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1" marR="44451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F3F9FB"/>
                    </a:solidFill>
                  </a:tcPr>
                </a:tc>
              </a:tr>
              <a:tr h="48053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fr-FR" sz="14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1" marR="44451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E7F2F6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fr-FR" sz="14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1" marR="44451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E7F2F6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fr-FR" sz="14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1" marR="44451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E7F2F6"/>
                    </a:solidFill>
                  </a:tcPr>
                </a:tc>
              </a:tr>
              <a:tr h="48053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fr-FR" sz="14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1" marR="44451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F3F9FB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fr-FR" sz="14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1" marR="44451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F3F9FB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fr-FR" sz="14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1" marR="44451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F3F9FB"/>
                    </a:solidFill>
                  </a:tcPr>
                </a:tc>
              </a:tr>
              <a:tr h="48053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fr-FR" sz="14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1" marR="44451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E7F2F6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fr-FR" sz="14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1" marR="44451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E7F2F6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fr-FR" sz="14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1" marR="44451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rgbClr val="E7F2F6"/>
                    </a:solidFill>
                  </a:tcPr>
                </a:tc>
              </a:tr>
              <a:tr h="48053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fr-FR" sz="14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1" marR="44451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3F9FB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fr-FR" sz="14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1" marR="44451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3F9FB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fr-FR" sz="14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1" marR="44451" marT="0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3F9FB"/>
                    </a:solidFill>
                  </a:tcPr>
                </a:tc>
              </a:tr>
            </a:tbl>
          </a:graphicData>
        </a:graphic>
      </p:graphicFrame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8D68-E3A0-0E4E-9B47-1D0349E61937}" type="slidenum">
              <a:rPr lang="fr-FR" smtClean="0">
                <a:solidFill>
                  <a:schemeClr val="tx1"/>
                </a:solidFill>
              </a:rPr>
              <a:t>3</a:t>
            </a:fld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8026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This </a:t>
            </a:r>
            <a:r>
              <a:rPr lang="de-DE" b="1" dirty="0" err="1" smtClean="0"/>
              <a:t>application</a:t>
            </a:r>
            <a:r>
              <a:rPr lang="de-DE" b="1" dirty="0" smtClean="0"/>
              <a:t> </a:t>
            </a:r>
            <a:r>
              <a:rPr lang="de-DE" b="1" dirty="0" err="1" smtClean="0"/>
              <a:t>concerns</a:t>
            </a:r>
            <a:r>
              <a:rPr lang="de-DE" b="1" dirty="0" smtClean="0"/>
              <a:t>  </a:t>
            </a:r>
            <a:endParaRPr lang="fr-FR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fontAlgn="t">
              <a:lnSpc>
                <a:spcPct val="110000"/>
              </a:lnSpc>
            </a:pPr>
            <a:r>
              <a:rPr lang="en-GB" dirty="0" smtClean="0">
                <a:latin typeface="Arial" panose="020B0604020202020204" pitchFamily="34" charset="0"/>
              </a:rPr>
              <a:t>A</a:t>
            </a:r>
            <a:r>
              <a:rPr lang="en-GB" b="0" dirty="0" smtClean="0">
                <a:latin typeface="Arial" panose="020B0604020202020204" pitchFamily="34" charset="0"/>
              </a:rPr>
              <a:t> decentralised procedure : yes/no</a:t>
            </a:r>
          </a:p>
          <a:p>
            <a:pPr algn="just" fontAlgn="t">
              <a:lnSpc>
                <a:spcPct val="110000"/>
              </a:lnSpc>
            </a:pPr>
            <a:r>
              <a:rPr lang="en-GB" dirty="0" smtClean="0">
                <a:latin typeface="Arial" panose="020B0604020202020204" pitchFamily="34" charset="0"/>
              </a:rPr>
              <a:t>A</a:t>
            </a:r>
            <a:r>
              <a:rPr lang="en-GB" b="0" dirty="0" smtClean="0">
                <a:latin typeface="Arial" panose="020B0604020202020204" pitchFamily="34" charset="0"/>
              </a:rPr>
              <a:t> mutual recognition procedure : yes/no               </a:t>
            </a:r>
            <a:endParaRPr lang="fr-FR" b="0" dirty="0" smtClean="0">
              <a:latin typeface="Arial" panose="020B0604020202020204" pitchFamily="34" charset="0"/>
            </a:endParaRPr>
          </a:p>
          <a:p>
            <a:pPr algn="just" fontAlgn="t">
              <a:lnSpc>
                <a:spcPct val="150000"/>
              </a:lnSpc>
            </a:pPr>
            <a:r>
              <a:rPr lang="en-GB" dirty="0">
                <a:latin typeface="Arial" panose="020B0604020202020204" pitchFamily="34" charset="0"/>
              </a:rPr>
              <a:t>A</a:t>
            </a:r>
            <a:r>
              <a:rPr lang="en-GB" b="0" dirty="0" smtClean="0">
                <a:latin typeface="Arial" panose="020B0604020202020204" pitchFamily="34" charset="0"/>
              </a:rPr>
              <a:t> repeat-use : yes/no</a:t>
            </a:r>
            <a:endParaRPr lang="en-GB" dirty="0">
              <a:latin typeface="Arial" panose="020B0604020202020204" pitchFamily="34" charset="0"/>
            </a:endParaRPr>
          </a:p>
          <a:p>
            <a:pPr lvl="1" fontAlgn="t">
              <a:lnSpc>
                <a:spcPct val="150000"/>
              </a:lnSpc>
            </a:pPr>
            <a:r>
              <a:rPr lang="en-GB" dirty="0" smtClean="0">
                <a:latin typeface="Arial" panose="020B0604020202020204" pitchFamily="34" charset="0"/>
              </a:rPr>
              <a:t>If </a:t>
            </a:r>
            <a:r>
              <a:rPr lang="en-GB" dirty="0">
                <a:latin typeface="Arial" panose="020B0604020202020204" pitchFamily="34" charset="0"/>
              </a:rPr>
              <a:t>y</a:t>
            </a:r>
            <a:r>
              <a:rPr lang="en-GB" dirty="0" smtClean="0">
                <a:latin typeface="Arial" panose="020B0604020202020204" pitchFamily="34" charset="0"/>
              </a:rPr>
              <a:t>es : </a:t>
            </a:r>
          </a:p>
          <a:p>
            <a:pPr marL="769938" lvl="3" indent="-285750" fontAlgn="t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</a:rPr>
              <a:t>b</a:t>
            </a:r>
            <a:r>
              <a:rPr lang="en-GB" dirty="0" smtClean="0">
                <a:latin typeface="Arial" panose="020B0604020202020204" pitchFamily="34" charset="0"/>
              </a:rPr>
              <a:t>ackground : </a:t>
            </a:r>
          </a:p>
          <a:p>
            <a:pPr marL="769938" lvl="3" indent="-285750" fontAlgn="t">
              <a:buFont typeface="Arial" panose="020B0604020202020204" pitchFamily="34" charset="0"/>
              <a:buChar char="•"/>
            </a:pPr>
            <a:r>
              <a:rPr lang="en-GB" dirty="0" smtClean="0">
                <a:latin typeface="Arial" panose="020B0604020202020204" pitchFamily="34" charset="0"/>
              </a:rPr>
              <a:t>CMS involved in previously : </a:t>
            </a:r>
          </a:p>
          <a:p>
            <a:pPr marL="0" indent="0" algn="just" fontAlgn="t">
              <a:lnSpc>
                <a:spcPct val="120000"/>
              </a:lnSpc>
              <a:spcBef>
                <a:spcPts val="0"/>
              </a:spcBef>
              <a:buClrTx/>
              <a:buNone/>
            </a:pPr>
            <a:endParaRPr lang="en-GB" b="0" dirty="0" smtClean="0">
              <a:latin typeface="Arial" panose="020B0604020202020204" pitchFamily="34" charset="0"/>
            </a:endParaRPr>
          </a:p>
          <a:p>
            <a:pPr marL="0" indent="0" algn="just" fontAlgn="t">
              <a:lnSpc>
                <a:spcPct val="120000"/>
              </a:lnSpc>
              <a:spcBef>
                <a:spcPts val="0"/>
              </a:spcBef>
              <a:buClrTx/>
              <a:buNone/>
            </a:pPr>
            <a:r>
              <a:rPr lang="en-GB" b="0" dirty="0" smtClean="0">
                <a:latin typeface="Arial" panose="020B0604020202020204" pitchFamily="34" charset="0"/>
              </a:rPr>
              <a:t>Concerned </a:t>
            </a:r>
            <a:r>
              <a:rPr lang="en-GB" b="0" dirty="0">
                <a:latin typeface="Arial" panose="020B0604020202020204" pitchFamily="34" charset="0"/>
              </a:rPr>
              <a:t>Member States (CMS) for this application : </a:t>
            </a:r>
            <a:endParaRPr lang="en-GB" b="0" dirty="0" smtClean="0">
              <a:latin typeface="Arial" panose="020B0604020202020204" pitchFamily="34" charset="0"/>
            </a:endParaRPr>
          </a:p>
          <a:p>
            <a:pPr marL="0" indent="0" algn="just" fontAlgn="t">
              <a:lnSpc>
                <a:spcPct val="120000"/>
              </a:lnSpc>
              <a:spcBef>
                <a:spcPts val="0"/>
              </a:spcBef>
              <a:buClrTx/>
              <a:buNone/>
            </a:pPr>
            <a:endParaRPr lang="en-GB" b="0" dirty="0" smtClean="0">
              <a:latin typeface="Arial" panose="020B0604020202020204" pitchFamily="34" charset="0"/>
            </a:endParaRPr>
          </a:p>
          <a:p>
            <a:pPr marL="0" indent="0" algn="just" fontAlgn="t">
              <a:lnSpc>
                <a:spcPct val="120000"/>
              </a:lnSpc>
              <a:spcBef>
                <a:spcPts val="0"/>
              </a:spcBef>
              <a:buClrTx/>
              <a:buNone/>
            </a:pPr>
            <a:endParaRPr lang="en-GB" b="0" dirty="0" smtClean="0">
              <a:latin typeface="Arial" panose="020B0604020202020204" pitchFamily="34" charset="0"/>
            </a:endParaRPr>
          </a:p>
          <a:p>
            <a:pPr marL="0" indent="0" algn="just" fontAlgn="t">
              <a:lnSpc>
                <a:spcPct val="120000"/>
              </a:lnSpc>
              <a:spcBef>
                <a:spcPts val="0"/>
              </a:spcBef>
              <a:buClrTx/>
              <a:buNone/>
            </a:pPr>
            <a:r>
              <a:rPr lang="en-GB" b="0" dirty="0" err="1" smtClean="0">
                <a:latin typeface="Arial" panose="020B0604020202020204" pitchFamily="34" charset="0"/>
              </a:rPr>
              <a:t>Pharmacotherapeutic</a:t>
            </a:r>
            <a:r>
              <a:rPr lang="en-GB" b="0" dirty="0" smtClean="0">
                <a:latin typeface="Arial" panose="020B0604020202020204" pitchFamily="34" charset="0"/>
              </a:rPr>
              <a:t> </a:t>
            </a:r>
            <a:r>
              <a:rPr lang="en-GB" dirty="0">
                <a:latin typeface="Arial" panose="020B0604020202020204" pitchFamily="34" charset="0"/>
              </a:rPr>
              <a:t>c</a:t>
            </a:r>
            <a:r>
              <a:rPr lang="en-GB" b="0" dirty="0" smtClean="0">
                <a:latin typeface="Arial" panose="020B0604020202020204" pitchFamily="34" charset="0"/>
              </a:rPr>
              <a:t>lassification</a:t>
            </a:r>
            <a:r>
              <a:rPr lang="en-GB" b="0" dirty="0">
                <a:latin typeface="Arial" panose="020B0604020202020204" pitchFamily="34" charset="0"/>
              </a:rPr>
              <a:t>, ATC </a:t>
            </a:r>
            <a:r>
              <a:rPr lang="en-GB" b="0" dirty="0" smtClean="0">
                <a:latin typeface="Arial" panose="020B0604020202020204" pitchFamily="34" charset="0"/>
              </a:rPr>
              <a:t>code :</a:t>
            </a:r>
          </a:p>
          <a:p>
            <a:pPr marL="0" indent="0" algn="just" fontAlgn="t">
              <a:lnSpc>
                <a:spcPct val="120000"/>
              </a:lnSpc>
              <a:spcBef>
                <a:spcPts val="0"/>
              </a:spcBef>
              <a:buClrTx/>
              <a:buNone/>
            </a:pPr>
            <a:endParaRPr lang="en-GB" b="0" dirty="0" smtClean="0">
              <a:latin typeface="Arial" panose="020B0604020202020204" pitchFamily="34" charset="0"/>
            </a:endParaRPr>
          </a:p>
          <a:p>
            <a:pPr marL="0" indent="0" algn="just" fontAlgn="t">
              <a:lnSpc>
                <a:spcPct val="120000"/>
              </a:lnSpc>
              <a:spcBef>
                <a:spcPts val="0"/>
              </a:spcBef>
              <a:buClrTx/>
              <a:buNone/>
            </a:pPr>
            <a:r>
              <a:rPr lang="en-GB" b="0" dirty="0" smtClean="0">
                <a:latin typeface="Arial" panose="020B0604020202020204" pitchFamily="34" charset="0"/>
              </a:rPr>
              <a:t>Pharmaceutical </a:t>
            </a:r>
            <a:r>
              <a:rPr lang="en-GB" dirty="0">
                <a:latin typeface="Arial" panose="020B0604020202020204" pitchFamily="34" charset="0"/>
              </a:rPr>
              <a:t>f</a:t>
            </a:r>
            <a:r>
              <a:rPr lang="en-GB" b="0" dirty="0" smtClean="0">
                <a:latin typeface="Arial" panose="020B0604020202020204" pitchFamily="34" charset="0"/>
              </a:rPr>
              <a:t>orm </a:t>
            </a:r>
            <a:r>
              <a:rPr lang="en-GB" b="0" dirty="0">
                <a:latin typeface="Arial" panose="020B0604020202020204" pitchFamily="34" charset="0"/>
              </a:rPr>
              <a:t>and </a:t>
            </a:r>
            <a:r>
              <a:rPr lang="en-GB" dirty="0">
                <a:latin typeface="Arial" panose="020B0604020202020204" pitchFamily="34" charset="0"/>
              </a:rPr>
              <a:t>s</a:t>
            </a:r>
            <a:r>
              <a:rPr lang="en-GB" b="0" dirty="0" smtClean="0">
                <a:latin typeface="Arial" panose="020B0604020202020204" pitchFamily="34" charset="0"/>
              </a:rPr>
              <a:t>trength : </a:t>
            </a:r>
          </a:p>
          <a:p>
            <a:pPr marL="0" indent="0" algn="just" fontAlgn="t">
              <a:lnSpc>
                <a:spcPct val="120000"/>
              </a:lnSpc>
              <a:spcBef>
                <a:spcPts val="0"/>
              </a:spcBef>
              <a:buClrTx/>
              <a:buNone/>
            </a:pPr>
            <a:endParaRPr lang="en-US" b="0" dirty="0" smtClean="0">
              <a:latin typeface="Arial" panose="020B0604020202020204" pitchFamily="34" charset="0"/>
            </a:endParaRPr>
          </a:p>
          <a:p>
            <a:pPr marL="0" indent="0" algn="just" fontAlgn="t">
              <a:lnSpc>
                <a:spcPct val="120000"/>
              </a:lnSpc>
              <a:spcBef>
                <a:spcPts val="0"/>
              </a:spcBef>
              <a:buClrTx/>
              <a:buNone/>
            </a:pPr>
            <a:r>
              <a:rPr lang="en-US" b="0" dirty="0" smtClean="0">
                <a:latin typeface="Arial" panose="020B0604020202020204" pitchFamily="34" charset="0"/>
              </a:rPr>
              <a:t>Primary</a:t>
            </a:r>
            <a:r>
              <a:rPr lang="fr-FR" b="0" dirty="0" smtClean="0">
                <a:latin typeface="Arial" panose="020B0604020202020204" pitchFamily="34" charset="0"/>
              </a:rPr>
              <a:t> packaging and pack sizes : </a:t>
            </a:r>
          </a:p>
          <a:p>
            <a:pPr marL="0" indent="0" algn="just" fontAlgn="t">
              <a:lnSpc>
                <a:spcPct val="120000"/>
              </a:lnSpc>
              <a:spcBef>
                <a:spcPts val="0"/>
              </a:spcBef>
              <a:buClrTx/>
              <a:buNone/>
            </a:pPr>
            <a:endParaRPr lang="fr-FR" b="0" dirty="0" smtClean="0">
              <a:latin typeface="Arial" panose="020B0604020202020204" pitchFamily="34" charset="0"/>
            </a:endParaRPr>
          </a:p>
          <a:p>
            <a:pPr marL="0" indent="0" algn="just" fontAlgn="t">
              <a:lnSpc>
                <a:spcPct val="120000"/>
              </a:lnSpc>
              <a:spcBef>
                <a:spcPts val="0"/>
              </a:spcBef>
              <a:buClrTx/>
              <a:buNone/>
            </a:pPr>
            <a:r>
              <a:rPr lang="fr-FR" b="0" dirty="0" err="1" smtClean="0">
                <a:latin typeface="Arial" panose="020B0604020202020204" pitchFamily="34" charset="0"/>
              </a:rPr>
              <a:t>Legal</a:t>
            </a:r>
            <a:r>
              <a:rPr lang="fr-FR" b="0" dirty="0" smtClean="0">
                <a:latin typeface="Arial" panose="020B0604020202020204" pitchFamily="34" charset="0"/>
              </a:rPr>
              <a:t> </a:t>
            </a:r>
            <a:r>
              <a:rPr lang="fr-FR" b="0" dirty="0" err="1" smtClean="0">
                <a:latin typeface="Arial" panose="020B0604020202020204" pitchFamily="34" charset="0"/>
              </a:rPr>
              <a:t>status</a:t>
            </a:r>
            <a:r>
              <a:rPr lang="fr-FR" b="0" dirty="0" smtClean="0">
                <a:latin typeface="Arial" panose="020B0604020202020204" pitchFamily="34" charset="0"/>
              </a:rPr>
              <a:t> : OTC/POM </a:t>
            </a:r>
            <a:r>
              <a:rPr lang="en-GB" b="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endParaRPr lang="fr-FR" b="0" dirty="0">
              <a:latin typeface="Arial" panose="020B0604020202020204" pitchFamily="34" charset="0"/>
            </a:endParaRPr>
          </a:p>
          <a:p>
            <a:pPr marL="0" indent="0" algn="just" fontAlgn="t">
              <a:spcBef>
                <a:spcPts val="0"/>
              </a:spcBef>
              <a:buNone/>
            </a:pPr>
            <a:r>
              <a:rPr lang="en-GB" b="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endParaRPr lang="fr-FR" sz="3200" b="0" dirty="0">
              <a:latin typeface="Arial" panose="020B0604020202020204" pitchFamily="34" charset="0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8D68-E3A0-0E4E-9B47-1D0349E61937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3483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Module 1 and regulatory aspects</a:t>
            </a:r>
            <a:endParaRPr lang="fr-FR" b="1" dirty="0"/>
          </a:p>
        </p:txBody>
      </p:sp>
      <p:graphicFrame>
        <p:nvGraphicFramePr>
          <p:cNvPr id="6" name="Espace réservé du contenu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20488766"/>
              </p:ext>
            </p:extLst>
          </p:nvPr>
        </p:nvGraphicFramePr>
        <p:xfrm>
          <a:off x="628650" y="1087438"/>
          <a:ext cx="7920666" cy="28410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25268"/>
                <a:gridCol w="5495398"/>
              </a:tblGrid>
              <a:tr h="347361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 smtClean="0">
                          <a:effectLst/>
                        </a:rPr>
                        <a:t>Legal basis of application </a:t>
                      </a:r>
                    </a:p>
                  </a:txBody>
                  <a:tcPr marL="44414" marR="44414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E5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47361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 smtClean="0">
                        <a:effectLst/>
                      </a:endParaRPr>
                    </a:p>
                  </a:txBody>
                  <a:tcPr marL="44414" marR="44414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3F9F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47361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 smtClean="0">
                          <a:effectLst/>
                        </a:rPr>
                        <a:t>If applicable</a:t>
                      </a:r>
                    </a:p>
                  </a:txBody>
                  <a:tcPr marL="44414" marR="44414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E5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409493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 smtClean="0">
                          <a:effectLst/>
                        </a:rPr>
                        <a:t>Reference product in France </a:t>
                      </a:r>
                    </a:p>
                  </a:txBody>
                  <a:tcPr marL="44414" marR="44414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2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 smtClean="0">
                        <a:effectLst/>
                      </a:endParaRPr>
                    </a:p>
                  </a:txBody>
                  <a:tcPr marL="44414" marR="44414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3F9FB"/>
                    </a:solidFill>
                  </a:tcPr>
                </a:tc>
              </a:tr>
              <a:tr h="347361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baseline="0" dirty="0" smtClean="0">
                          <a:effectLst/>
                        </a:rPr>
                        <a:t>Use of European Reference Product (ERP) in RMS or any of the CMS</a:t>
                      </a:r>
                      <a:endParaRPr lang="fr-FR" sz="1400" b="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14" marR="44414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E5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47361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400" b="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14" marR="44414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3F9F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47361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 smtClean="0">
                          <a:effectLst/>
                        </a:rPr>
                        <a:t> Date of first authorisation of reference product in France </a:t>
                      </a:r>
                    </a:p>
                  </a:txBody>
                  <a:tcPr marL="44414" marR="44414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E5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47361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 smtClean="0">
                        <a:effectLst/>
                      </a:endParaRPr>
                    </a:p>
                  </a:txBody>
                  <a:tcPr marL="44414" marR="44414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3F9F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8D68-E3A0-0E4E-9B47-1D0349E61937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9587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de-DE" sz="2700" b="1" dirty="0" smtClean="0"/>
              <a:t>Module 1 and </a:t>
            </a:r>
            <a:r>
              <a:rPr lang="de-DE" sz="2700" b="1" dirty="0" err="1" smtClean="0"/>
              <a:t>regulatory</a:t>
            </a:r>
            <a:r>
              <a:rPr lang="de-DE" sz="2700" b="1" dirty="0" smtClean="0"/>
              <a:t> </a:t>
            </a:r>
            <a:r>
              <a:rPr lang="de-DE" sz="2700" b="1" dirty="0" err="1" smtClean="0"/>
              <a:t>aspects</a:t>
            </a:r>
            <a:r>
              <a:rPr lang="de-DE" sz="2700" b="1" dirty="0" smtClean="0"/>
              <a:t> : </a:t>
            </a:r>
            <a:r>
              <a:rPr lang="de-DE" sz="1800" dirty="0" smtClean="0"/>
              <a:t>in </a:t>
            </a:r>
            <a:r>
              <a:rPr lang="de-DE" sz="1800" dirty="0" err="1"/>
              <a:t>case</a:t>
            </a:r>
            <a:r>
              <a:rPr lang="de-DE" sz="1800" dirty="0"/>
              <a:t> </a:t>
            </a:r>
            <a:r>
              <a:rPr lang="de-DE" sz="1800" dirty="0" err="1"/>
              <a:t>of</a:t>
            </a:r>
            <a:r>
              <a:rPr lang="de-DE" sz="1800" dirty="0"/>
              <a:t> </a:t>
            </a:r>
            <a:r>
              <a:rPr lang="de-DE" sz="1800" dirty="0" err="1"/>
              <a:t>medical</a:t>
            </a:r>
            <a:r>
              <a:rPr lang="de-DE" sz="1800" dirty="0"/>
              <a:t> </a:t>
            </a:r>
            <a:r>
              <a:rPr lang="de-DE" sz="1800" dirty="0" err="1"/>
              <a:t>device</a:t>
            </a:r>
            <a:endParaRPr lang="fr-FR" sz="1800" dirty="0"/>
          </a:p>
        </p:txBody>
      </p:sp>
      <p:graphicFrame>
        <p:nvGraphicFramePr>
          <p:cNvPr id="6" name="Espace réservé du contenu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61509366"/>
              </p:ext>
            </p:extLst>
          </p:nvPr>
        </p:nvGraphicFramePr>
        <p:xfrm>
          <a:off x="628650" y="1087438"/>
          <a:ext cx="7920665" cy="208416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920665"/>
              </a:tblGrid>
              <a:tr h="34736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FR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Description </a:t>
                      </a:r>
                    </a:p>
                  </a:txBody>
                  <a:tcPr marL="44414" marR="44414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E5ED"/>
                    </a:solidFill>
                  </a:tcPr>
                </a:tc>
              </a:tr>
              <a:tr h="34736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 smtClean="0">
                        <a:effectLst/>
                      </a:endParaRPr>
                    </a:p>
                  </a:txBody>
                  <a:tcPr marL="44414" marR="44414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3F9FB"/>
                    </a:solidFill>
                  </a:tcPr>
                </a:tc>
              </a:tr>
              <a:tr h="34736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Class </a:t>
                      </a:r>
                    </a:p>
                  </a:txBody>
                  <a:tcPr marL="44414" marR="44414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E5ED"/>
                    </a:solidFill>
                  </a:tcPr>
                </a:tc>
              </a:tr>
              <a:tr h="34736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 smtClean="0">
                        <a:effectLst/>
                      </a:endParaRPr>
                    </a:p>
                  </a:txBody>
                  <a:tcPr marL="44414" marR="44414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3F9FB"/>
                    </a:solidFill>
                  </a:tcPr>
                </a:tc>
              </a:tr>
              <a:tr h="34736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Compliance </a:t>
                      </a:r>
                      <a:r>
                        <a:rPr lang="fr-FR" sz="14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with</a:t>
                      </a:r>
                      <a:r>
                        <a:rPr lang="fr-FR" sz="14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4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medical</a:t>
                      </a:r>
                      <a:r>
                        <a:rPr lang="fr-FR" sz="14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4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device</a:t>
                      </a:r>
                      <a:r>
                        <a:rPr lang="fr-FR" sz="14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regulation </a:t>
                      </a:r>
                      <a:endParaRPr lang="en-GB" sz="1600" b="0" dirty="0" smtClean="0">
                        <a:effectLst/>
                      </a:endParaRPr>
                    </a:p>
                  </a:txBody>
                  <a:tcPr marL="44414" marR="44414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E5ED"/>
                    </a:solidFill>
                  </a:tcPr>
                </a:tc>
              </a:tr>
              <a:tr h="34736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400" b="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14" marR="44414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3F9FB"/>
                    </a:solidFill>
                  </a:tcPr>
                </a:tc>
              </a:tr>
            </a:tbl>
          </a:graphicData>
        </a:graphic>
      </p:graphicFrame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8D68-E3A0-0E4E-9B47-1D0349E61937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710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Module 1 and regulatory aspects</a:t>
            </a:r>
            <a:endParaRPr lang="fr-FR" b="1" dirty="0"/>
          </a:p>
        </p:txBody>
      </p:sp>
      <p:graphicFrame>
        <p:nvGraphicFramePr>
          <p:cNvPr id="6" name="Espace réservé du contenu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1721144"/>
              </p:ext>
            </p:extLst>
          </p:nvPr>
        </p:nvGraphicFramePr>
        <p:xfrm>
          <a:off x="628650" y="1087438"/>
          <a:ext cx="7920666" cy="507120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88748"/>
                <a:gridCol w="1029810"/>
                <a:gridCol w="3702108"/>
              </a:tblGrid>
              <a:tr h="347361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</a:rPr>
                        <a:t>Existing orphan indication ? </a:t>
                      </a:r>
                      <a:endParaRPr lang="en-GB" sz="1400" b="0" dirty="0" smtClean="0">
                        <a:effectLst/>
                      </a:endParaRPr>
                    </a:p>
                  </a:txBody>
                  <a:tcPr marL="44414" marR="44414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E5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47361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 smtClean="0">
                          <a:effectLst/>
                        </a:rPr>
                        <a:t>yes</a:t>
                      </a:r>
                      <a:r>
                        <a:rPr lang="en-GB" sz="1400" b="0" baseline="0" dirty="0" smtClean="0">
                          <a:effectLst/>
                        </a:rPr>
                        <a:t>/no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baseline="0" dirty="0" smtClean="0">
                          <a:effectLst/>
                        </a:rPr>
                        <a:t>If yes, please indicate which indication is concerned and confirm a module 1.7 will be submitted :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baseline="0" dirty="0" smtClean="0">
                        <a:effectLst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baseline="0" dirty="0" smtClean="0">
                        <a:effectLst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baseline="0" dirty="0" smtClean="0">
                        <a:effectLst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baseline="0" dirty="0" smtClean="0">
                        <a:effectLst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baseline="0" dirty="0" smtClean="0">
                        <a:effectLst/>
                      </a:endParaRPr>
                    </a:p>
                  </a:txBody>
                  <a:tcPr marL="44414" marR="44414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3F9F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47361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</a:rPr>
                        <a:t>MAH and </a:t>
                      </a:r>
                      <a:r>
                        <a:rPr lang="en-GB" sz="1400" dirty="0" err="1" smtClean="0">
                          <a:solidFill>
                            <a:schemeClr val="tx1"/>
                          </a:solidFill>
                          <a:effectLst/>
                        </a:rPr>
                        <a:t>exploitant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</a:rPr>
                        <a:t> in France</a:t>
                      </a:r>
                      <a:endParaRPr lang="en-GB" sz="1400" b="0" dirty="0" smtClean="0">
                        <a:effectLst/>
                      </a:endParaRPr>
                    </a:p>
                  </a:txBody>
                  <a:tcPr marL="44414" marR="44414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E5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47361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 smtClean="0">
                        <a:effectLst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 smtClean="0">
                        <a:effectLst/>
                      </a:endParaRPr>
                    </a:p>
                  </a:txBody>
                  <a:tcPr marL="44414" marR="44414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3F9F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47361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b="0" dirty="0" err="1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Repeat</a:t>
                      </a:r>
                      <a:r>
                        <a:rPr lang="fr-FR" sz="1400" b="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use</a:t>
                      </a:r>
                    </a:p>
                  </a:txBody>
                  <a:tcPr marL="44414" marR="44414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E5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20040">
                <a:tc gridSpan="2"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</a:rPr>
                        <a:t>Was there any repeat use</a:t>
                      </a: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</a:rPr>
                        <a:t>? </a:t>
                      </a:r>
                      <a:endParaRPr lang="fr-FR" sz="1400" b="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14" marR="44414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2F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</a:rPr>
                        <a:t>yes/no</a:t>
                      </a:r>
                      <a:endParaRPr lang="fr-FR" sz="1400" b="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14" marR="44414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3F9FB"/>
                    </a:solidFill>
                  </a:tcPr>
                </a:tc>
              </a:tr>
              <a:tr h="320040">
                <a:tc gridSpan="2"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</a:rPr>
                        <a:t>If yes, was there any withdrawal of a CMS ? </a:t>
                      </a:r>
                      <a:endParaRPr lang="fr-FR" sz="1400" b="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14" marR="44414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2F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</a:rPr>
                        <a:t>yes/no</a:t>
                      </a:r>
                      <a:endParaRPr lang="fr-FR" sz="1400" b="0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14" marR="44414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3F9FB"/>
                    </a:solidFill>
                  </a:tcPr>
                </a:tc>
              </a:tr>
              <a:tr h="347361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</a:rPr>
                        <a:t>Is the GMP documentation up to date and valid ? </a:t>
                      </a:r>
                      <a:endParaRPr lang="en-GB" sz="1400" b="0" dirty="0" smtClean="0">
                        <a:effectLst/>
                      </a:endParaRPr>
                    </a:p>
                  </a:txBody>
                  <a:tcPr marL="44414" marR="44414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E5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47361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 smtClean="0">
                          <a:effectLst/>
                        </a:rPr>
                        <a:t>yes/no</a:t>
                      </a:r>
                    </a:p>
                  </a:txBody>
                  <a:tcPr marL="44414" marR="44414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3F9F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47361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 smtClean="0">
                          <a:effectLst/>
                        </a:rPr>
                        <a:t>QP</a:t>
                      </a:r>
                    </a:p>
                  </a:txBody>
                  <a:tcPr marL="44414" marR="44414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E5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13360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</a:rPr>
                        <a:t>QP declaration valid ? </a:t>
                      </a:r>
                    </a:p>
                  </a:txBody>
                  <a:tcPr marL="44414" marR="44414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2F6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en-GB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yes/no</a:t>
                      </a:r>
                      <a:endParaRPr lang="fr-FR" dirty="0"/>
                    </a:p>
                  </a:txBody>
                  <a:tcPr marL="44414" marR="44414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3F9F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13360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</a:rPr>
                        <a:t>Date of on site audit </a:t>
                      </a:r>
                      <a:endParaRPr lang="fr-FR" sz="14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14" marR="44414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2F6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lang="fr-FR" sz="1400" dirty="0"/>
                    </a:p>
                  </a:txBody>
                  <a:tcPr marL="44414" marR="44414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3F9F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8D68-E3A0-0E4E-9B47-1D0349E61937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7021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Module 1 and regulatory aspects</a:t>
            </a:r>
            <a:endParaRPr lang="fr-FR" b="1" dirty="0"/>
          </a:p>
        </p:txBody>
      </p:sp>
      <p:graphicFrame>
        <p:nvGraphicFramePr>
          <p:cNvPr id="6" name="Espace réservé du contenu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40030133"/>
              </p:ext>
            </p:extLst>
          </p:nvPr>
        </p:nvGraphicFramePr>
        <p:xfrm>
          <a:off x="628650" y="1087438"/>
          <a:ext cx="7920666" cy="174524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88748"/>
                <a:gridCol w="4731918"/>
              </a:tblGrid>
              <a:tr h="347361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</a:rPr>
                        <a:t>Environmental risk assessment (ERA)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i="1" dirty="0" smtClean="0">
                          <a:solidFill>
                            <a:schemeClr val="tx1"/>
                          </a:solidFill>
                          <a:effectLst/>
                        </a:rPr>
                        <a:t>Complies with the GDL ERA </a:t>
                      </a:r>
                      <a:r>
                        <a:rPr lang="en-GB" sz="1200" i="1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(</a:t>
                      </a:r>
                      <a:r>
                        <a:rPr lang="en-US" sz="1200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EMEA/CHMP/SWP/4447/00 Rev. 1 - Corr.* Guideline on the environmental risk assessment of medicinal products for human use)? yes/no</a:t>
                      </a:r>
                      <a:endParaRPr lang="en-GB" sz="1400" b="0" dirty="0" smtClean="0">
                        <a:effectLst/>
                      </a:endParaRPr>
                    </a:p>
                  </a:txBody>
                  <a:tcPr marL="44414" marR="44414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E5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47361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dirty="0" smtClean="0">
                        <a:effectLst/>
                      </a:endParaRPr>
                    </a:p>
                  </a:txBody>
                  <a:tcPr marL="44414" marR="44414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3F9F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47361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 smtClean="0">
                          <a:effectLst/>
                        </a:rPr>
                        <a:t>Request for</a:t>
                      </a:r>
                    </a:p>
                  </a:txBody>
                  <a:tcPr marL="44414" marR="44414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FE5E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58044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</a:rPr>
                        <a:t>Multilingual packaging ? </a:t>
                      </a:r>
                      <a:endParaRPr lang="en-GB" sz="1400" b="0" dirty="0" smtClean="0">
                        <a:effectLst/>
                      </a:endParaRPr>
                    </a:p>
                  </a:txBody>
                  <a:tcPr marL="44414" marR="44414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2F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yes/no</a:t>
                      </a:r>
                      <a:endParaRPr lang="fr-FR" dirty="0"/>
                    </a:p>
                  </a:txBody>
                  <a:tcPr marL="44414" marR="44414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3F9FB"/>
                    </a:solidFill>
                  </a:tcPr>
                </a:tc>
              </a:tr>
              <a:tr h="135261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Mobile scanning </a:t>
                      </a:r>
                      <a:r>
                        <a:rPr lang="fr-FR" sz="14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technology</a:t>
                      </a:r>
                      <a:r>
                        <a:rPr lang="fr-FR" sz="14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? </a:t>
                      </a:r>
                      <a:endParaRPr lang="en-GB" sz="1400" b="0" dirty="0" smtClean="0">
                        <a:effectLst/>
                      </a:endParaRPr>
                    </a:p>
                  </a:txBody>
                  <a:tcPr marL="44414" marR="44414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F2F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yes/no</a:t>
                      </a:r>
                      <a:endParaRPr lang="fr-FR" dirty="0"/>
                    </a:p>
                  </a:txBody>
                  <a:tcPr marL="44414" marR="44414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3F9FB"/>
                    </a:solidFill>
                  </a:tcPr>
                </a:tc>
              </a:tr>
            </a:tbl>
          </a:graphicData>
        </a:graphic>
      </p:graphicFrame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8D68-E3A0-0E4E-9B47-1D0349E61937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9459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fr-FR" dirty="0" smtClean="0"/>
              <a:t>Regulatory background </a:t>
            </a:r>
            <a:r>
              <a:rPr lang="fr-FR" dirty="0"/>
              <a:t/>
            </a:r>
            <a:br>
              <a:rPr lang="fr-FR" dirty="0"/>
            </a:br>
            <a:r>
              <a:rPr lang="fr-FR" sz="1600" i="1" dirty="0"/>
              <a:t>To be completed according to the specificities of the </a:t>
            </a:r>
            <a:r>
              <a:rPr lang="fr-FR" sz="1600" i="1" dirty="0" err="1" smtClean="0"/>
              <a:t>product</a:t>
            </a:r>
            <a:endParaRPr lang="fr-FR" sz="16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  <a:buFont typeface="Wingdings" panose="05000000000000000000" pitchFamily="2" charset="2"/>
              <a:buChar char="§"/>
            </a:pPr>
            <a:r>
              <a:rPr lang="en-US" b="0" dirty="0" smtClean="0"/>
              <a:t>MA </a:t>
            </a:r>
            <a:r>
              <a:rPr lang="en-US" b="0" dirty="0"/>
              <a:t>in other </a:t>
            </a:r>
            <a:r>
              <a:rPr lang="en-US" b="0" dirty="0" smtClean="0"/>
              <a:t>countries ? yes/no</a:t>
            </a:r>
          </a:p>
          <a:p>
            <a:pPr marL="571500" lvl="1">
              <a:lnSpc>
                <a:spcPct val="150000"/>
              </a:lnSpc>
            </a:pPr>
            <a:r>
              <a:rPr lang="en-US" dirty="0" smtClean="0"/>
              <a:t>If yes, countries and </a:t>
            </a:r>
            <a:r>
              <a:rPr lang="en-US" b="0" dirty="0" smtClean="0"/>
              <a:t>date </a:t>
            </a:r>
            <a:r>
              <a:rPr lang="en-US" b="0" dirty="0"/>
              <a:t>of </a:t>
            </a:r>
            <a:r>
              <a:rPr lang="en-US" b="0" dirty="0" smtClean="0"/>
              <a:t>authorization : </a:t>
            </a:r>
          </a:p>
          <a:p>
            <a:pPr marL="285750" lvl="1" indent="0">
              <a:lnSpc>
                <a:spcPct val="150000"/>
              </a:lnSpc>
              <a:buNone/>
            </a:pPr>
            <a:endParaRPr lang="en-US" dirty="0" smtClean="0"/>
          </a:p>
          <a:p>
            <a:pPr marL="0" indent="-57150">
              <a:lnSpc>
                <a:spcPct val="150000"/>
              </a:lnSpc>
              <a:buNone/>
            </a:pPr>
            <a:r>
              <a:rPr lang="en-US" dirty="0" smtClean="0"/>
              <a:t>Product already </a:t>
            </a:r>
            <a:r>
              <a:rPr lang="en-US" dirty="0"/>
              <a:t>assessed in </a:t>
            </a:r>
            <a:r>
              <a:rPr lang="en-US" dirty="0" smtClean="0"/>
              <a:t>France or in any other MS : yes/no  </a:t>
            </a:r>
          </a:p>
          <a:p>
            <a:pPr marL="571500" lvl="1">
              <a:lnSpc>
                <a:spcPct val="150000"/>
              </a:lnSpc>
            </a:pPr>
            <a:r>
              <a:rPr lang="en-US" dirty="0" smtClean="0"/>
              <a:t>If yes, by </a:t>
            </a:r>
            <a:r>
              <a:rPr lang="en-US" dirty="0"/>
              <a:t>which regulatory pathway </a:t>
            </a:r>
            <a:r>
              <a:rPr lang="en-US" dirty="0" smtClean="0"/>
              <a:t>(other MA, clinical trial, compassionate use, other MA by an other applicant) : </a:t>
            </a:r>
          </a:p>
          <a:p>
            <a:pPr marL="0" indent="-57150">
              <a:buNone/>
            </a:pPr>
            <a:endParaRPr lang="en-US" dirty="0" smtClean="0"/>
          </a:p>
          <a:p>
            <a:r>
              <a:rPr lang="en-GB" b="0" dirty="0" smtClean="0"/>
              <a:t>Scientific </a:t>
            </a:r>
            <a:r>
              <a:rPr lang="en-GB" b="0" dirty="0"/>
              <a:t>advice </a:t>
            </a:r>
            <a:r>
              <a:rPr lang="en-GB" b="0" dirty="0" smtClean="0"/>
              <a:t>: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dirty="0"/>
              <a:t>I</a:t>
            </a:r>
            <a:r>
              <a:rPr lang="en-GB" b="0" dirty="0" smtClean="0"/>
              <a:t>s </a:t>
            </a:r>
            <a:r>
              <a:rPr lang="en-GB" b="0" dirty="0"/>
              <a:t>there any scientific advice </a:t>
            </a:r>
            <a:r>
              <a:rPr lang="en-GB" b="0" dirty="0" smtClean="0"/>
              <a:t>for this application ? yes/no </a:t>
            </a:r>
          </a:p>
          <a:p>
            <a:pPr marL="571500" lvl="1">
              <a:lnSpc>
                <a:spcPct val="150000"/>
              </a:lnSpc>
            </a:pPr>
            <a:r>
              <a:rPr lang="en-GB" b="0" dirty="0" smtClean="0"/>
              <a:t>If </a:t>
            </a:r>
            <a:r>
              <a:rPr lang="en-GB" b="0" dirty="0"/>
              <a:t>any, please describe </a:t>
            </a:r>
            <a:r>
              <a:rPr lang="en-GB" b="0" dirty="0" smtClean="0"/>
              <a:t>it : </a:t>
            </a:r>
            <a:endParaRPr lang="en-US" b="0" dirty="0" smtClean="0"/>
          </a:p>
          <a:p>
            <a:pPr marL="228600" lvl="1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8D68-E3A0-0E4E-9B47-1D0349E61937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8217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Thème Office (1)">
  <a:themeElements>
    <a:clrScheme name="ANSM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B3CC"/>
      </a:accent1>
      <a:accent2>
        <a:srgbClr val="EF7C00"/>
      </a:accent2>
      <a:accent3>
        <a:srgbClr val="AFCA00"/>
      </a:accent3>
      <a:accent4>
        <a:srgbClr val="642C7F"/>
      </a:accent4>
      <a:accent5>
        <a:srgbClr val="00963E"/>
      </a:accent5>
      <a:accent6>
        <a:srgbClr val="A02E88"/>
      </a:accent6>
      <a:hlink>
        <a:srgbClr val="0563C1"/>
      </a:hlink>
      <a:folHlink>
        <a:srgbClr val="0563C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Thème Office">
  <a:themeElements>
    <a:clrScheme name="ANSM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B3CC"/>
      </a:accent1>
      <a:accent2>
        <a:srgbClr val="EF7C00"/>
      </a:accent2>
      <a:accent3>
        <a:srgbClr val="AFCA00"/>
      </a:accent3>
      <a:accent4>
        <a:srgbClr val="642C7F"/>
      </a:accent4>
      <a:accent5>
        <a:srgbClr val="00963E"/>
      </a:accent5>
      <a:accent6>
        <a:srgbClr val="A02E88"/>
      </a:accent6>
      <a:hlink>
        <a:srgbClr val="0563C1"/>
      </a:hlink>
      <a:folHlink>
        <a:srgbClr val="0563C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Thème Office">
  <a:themeElements>
    <a:clrScheme name="ANSM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B3CC"/>
      </a:accent1>
      <a:accent2>
        <a:srgbClr val="EF7C00"/>
      </a:accent2>
      <a:accent3>
        <a:srgbClr val="AFCA00"/>
      </a:accent3>
      <a:accent4>
        <a:srgbClr val="642C7F"/>
      </a:accent4>
      <a:accent5>
        <a:srgbClr val="00963E"/>
      </a:accent5>
      <a:accent6>
        <a:srgbClr val="A02E88"/>
      </a:accent6>
      <a:hlink>
        <a:srgbClr val="0563C1"/>
      </a:hlink>
      <a:folHlink>
        <a:srgbClr val="0563C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4_Thème Office">
  <a:themeElements>
    <a:clrScheme name="ANSM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B3CC"/>
      </a:accent1>
      <a:accent2>
        <a:srgbClr val="EF7C00"/>
      </a:accent2>
      <a:accent3>
        <a:srgbClr val="AFCA00"/>
      </a:accent3>
      <a:accent4>
        <a:srgbClr val="642C7F"/>
      </a:accent4>
      <a:accent5>
        <a:srgbClr val="00963E"/>
      </a:accent5>
      <a:accent6>
        <a:srgbClr val="A02E88"/>
      </a:accent6>
      <a:hlink>
        <a:srgbClr val="0563C1"/>
      </a:hlink>
      <a:folHlink>
        <a:srgbClr val="0563C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5_Thème Office">
  <a:themeElements>
    <a:clrScheme name="ANSM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B3CC"/>
      </a:accent1>
      <a:accent2>
        <a:srgbClr val="EF7C00"/>
      </a:accent2>
      <a:accent3>
        <a:srgbClr val="AFCA00"/>
      </a:accent3>
      <a:accent4>
        <a:srgbClr val="642C7F"/>
      </a:accent4>
      <a:accent5>
        <a:srgbClr val="00963E"/>
      </a:accent5>
      <a:accent6>
        <a:srgbClr val="A02E88"/>
      </a:accent6>
      <a:hlink>
        <a:srgbClr val="0563C1"/>
      </a:hlink>
      <a:folHlink>
        <a:srgbClr val="0563C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6_Thème Office">
  <a:themeElements>
    <a:clrScheme name="ANSM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B3CC"/>
      </a:accent1>
      <a:accent2>
        <a:srgbClr val="EF7C00"/>
      </a:accent2>
      <a:accent3>
        <a:srgbClr val="AFCA00"/>
      </a:accent3>
      <a:accent4>
        <a:srgbClr val="642C7F"/>
      </a:accent4>
      <a:accent5>
        <a:srgbClr val="00963E"/>
      </a:accent5>
      <a:accent6>
        <a:srgbClr val="A02E88"/>
      </a:accent6>
      <a:hlink>
        <a:srgbClr val="0563C1"/>
      </a:hlink>
      <a:folHlink>
        <a:srgbClr val="0563C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7_Thème Office">
  <a:themeElements>
    <a:clrScheme name="ANSM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B3CC"/>
      </a:accent1>
      <a:accent2>
        <a:srgbClr val="EF7C00"/>
      </a:accent2>
      <a:accent3>
        <a:srgbClr val="AFCA00"/>
      </a:accent3>
      <a:accent4>
        <a:srgbClr val="642C7F"/>
      </a:accent4>
      <a:accent5>
        <a:srgbClr val="00963E"/>
      </a:accent5>
      <a:accent6>
        <a:srgbClr val="A02E88"/>
      </a:accent6>
      <a:hlink>
        <a:srgbClr val="0563C1"/>
      </a:hlink>
      <a:folHlink>
        <a:srgbClr val="0563C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7425</TotalTime>
  <Words>1050</Words>
  <Application>Microsoft Office PowerPoint</Application>
  <PresentationFormat>Affichage à l'écran (4:3)</PresentationFormat>
  <Paragraphs>271</Paragraphs>
  <Slides>24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7</vt:i4>
      </vt:variant>
      <vt:variant>
        <vt:lpstr>Titres des diapositives</vt:lpstr>
      </vt:variant>
      <vt:variant>
        <vt:i4>24</vt:i4>
      </vt:variant>
    </vt:vector>
  </HeadingPairs>
  <TitlesOfParts>
    <vt:vector size="38" baseType="lpstr">
      <vt:lpstr>.LucidaGrandeUI</vt:lpstr>
      <vt:lpstr>Arial</vt:lpstr>
      <vt:lpstr>Arial-Black</vt:lpstr>
      <vt:lpstr>Calibri</vt:lpstr>
      <vt:lpstr>Courier New</vt:lpstr>
      <vt:lpstr>Times New Roman</vt:lpstr>
      <vt:lpstr>Wingdings</vt:lpstr>
      <vt:lpstr>1_Thème Office (1)</vt:lpstr>
      <vt:lpstr>2_Thème Office</vt:lpstr>
      <vt:lpstr>3_Thème Office</vt:lpstr>
      <vt:lpstr>4_Thème Office</vt:lpstr>
      <vt:lpstr>5_Thème Office</vt:lpstr>
      <vt:lpstr>6_Thème Office</vt:lpstr>
      <vt:lpstr>7_Thème Office</vt:lpstr>
      <vt:lpstr>Pre-submission meeting</vt:lpstr>
      <vt:lpstr>Objectives of the meeting </vt:lpstr>
      <vt:lpstr>Applicants' participants (names and titles)  </vt:lpstr>
      <vt:lpstr>This application concerns  </vt:lpstr>
      <vt:lpstr>Module 1 and regulatory aspects</vt:lpstr>
      <vt:lpstr>Module 1 and regulatory aspects : in case of medical device</vt:lpstr>
      <vt:lpstr>Module 1 and regulatory aspects</vt:lpstr>
      <vt:lpstr>Module 1 and regulatory aspects</vt:lpstr>
      <vt:lpstr>Regulatory background  To be completed according to the specificities of the product</vt:lpstr>
      <vt:lpstr>For MRP/RUP</vt:lpstr>
      <vt:lpstr>Quality</vt:lpstr>
      <vt:lpstr>Quality</vt:lpstr>
      <vt:lpstr>Quality</vt:lpstr>
      <vt:lpstr>Quality </vt:lpstr>
      <vt:lpstr>Quality </vt:lpstr>
      <vt:lpstr>Pharmacokinetics if applicable </vt:lpstr>
      <vt:lpstr>Pharmacokinetics if applicable </vt:lpstr>
      <vt:lpstr>Pharmacokinetics if applicable </vt:lpstr>
      <vt:lpstr>Clinical and preclinical</vt:lpstr>
      <vt:lpstr>Clinical proposed SmPC</vt:lpstr>
      <vt:lpstr>In case of hybrid application</vt:lpstr>
      <vt:lpstr>In case of well-established-use application : </vt:lpstr>
      <vt:lpstr>Timelines for submission </vt:lpstr>
      <vt:lpstr>Other issues to be discussed 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Utilisateur Microsoft Office</dc:creator>
  <cp:lastModifiedBy>Feriel BEN-AMOR</cp:lastModifiedBy>
  <cp:revision>453</cp:revision>
  <cp:lastPrinted>2023-02-23T10:24:18Z</cp:lastPrinted>
  <dcterms:created xsi:type="dcterms:W3CDTF">2019-03-06T16:41:22Z</dcterms:created>
  <dcterms:modified xsi:type="dcterms:W3CDTF">2025-05-12T13:48:40Z</dcterms:modified>
</cp:coreProperties>
</file>